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3" r:id="rId4"/>
    <p:sldId id="260" r:id="rId5"/>
    <p:sldId id="281" r:id="rId6"/>
    <p:sldId id="276" r:id="rId7"/>
    <p:sldId id="277" r:id="rId8"/>
    <p:sldId id="278" r:id="rId9"/>
    <p:sldId id="279" r:id="rId10"/>
    <p:sldId id="280" r:id="rId11"/>
    <p:sldId id="275" r:id="rId12"/>
    <p:sldId id="266" r:id="rId13"/>
    <p:sldId id="267" r:id="rId14"/>
    <p:sldId id="268" r:id="rId15"/>
    <p:sldId id="282" r:id="rId16"/>
    <p:sldId id="269" r:id="rId17"/>
    <p:sldId id="270" r:id="rId18"/>
    <p:sldId id="272" r:id="rId19"/>
    <p:sldId id="273" r:id="rId20"/>
    <p:sldId id="283" r:id="rId21"/>
    <p:sldId id="274"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931" autoAdjust="0"/>
    <p:restoredTop sz="94660"/>
  </p:normalViewPr>
  <p:slideViewPr>
    <p:cSldViewPr>
      <p:cViewPr varScale="1">
        <p:scale>
          <a:sx n="49" d="100"/>
          <a:sy n="49" d="100"/>
        </p:scale>
        <p:origin x="-90" y="-6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88EC8793-A429-4A6C-9D92-6241A8873B60}" type="datetimeFigureOut">
              <a:rPr lang="en-GB" smtClean="0"/>
              <a:t>05/08/2013</a:t>
            </a:fld>
            <a:endParaRPr lang="en-GB"/>
          </a:p>
        </p:txBody>
      </p:sp>
      <p:sp>
        <p:nvSpPr>
          <p:cNvPr id="19" name="Footer Placeholder 18"/>
          <p:cNvSpPr>
            <a:spLocks noGrp="1"/>
          </p:cNvSpPr>
          <p:nvPr>
            <p:ph type="ftr" sz="quarter" idx="11"/>
          </p:nvPr>
        </p:nvSpPr>
        <p:spPr/>
        <p:txBody>
          <a:bodyPr/>
          <a:lstStyle/>
          <a:p>
            <a:endParaRPr lang="en-GB"/>
          </a:p>
        </p:txBody>
      </p:sp>
      <p:sp>
        <p:nvSpPr>
          <p:cNvPr id="27" name="Slide Number Placeholder 26"/>
          <p:cNvSpPr>
            <a:spLocks noGrp="1"/>
          </p:cNvSpPr>
          <p:nvPr>
            <p:ph type="sldNum" sz="quarter" idx="12"/>
          </p:nvPr>
        </p:nvSpPr>
        <p:spPr/>
        <p:txBody>
          <a:bodyPr/>
          <a:lstStyle/>
          <a:p>
            <a:fld id="{2592330C-573E-4DC5-A455-6CCC22A9402B}" type="slidenum">
              <a:rPr lang="en-GB" smtClean="0"/>
              <a:t>‹#›</a:t>
            </a:fld>
            <a:endParaRPr lang="en-GB"/>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8EC8793-A429-4A6C-9D92-6241A8873B60}" type="datetimeFigureOut">
              <a:rPr lang="en-GB" smtClean="0"/>
              <a:t>05/08/2013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592330C-573E-4DC5-A455-6CCC22A9402B}" type="slidenum">
              <a:rPr lang="en-GB" smtClean="0"/>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8EC8793-A429-4A6C-9D92-6241A8873B60}" type="datetimeFigureOut">
              <a:rPr lang="en-GB" smtClean="0"/>
              <a:t>05/08/2013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592330C-573E-4DC5-A455-6CCC22A9402B}" type="slidenum">
              <a:rPr lang="en-GB" smtClean="0"/>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1520" y="188640"/>
            <a:ext cx="8640960" cy="936104"/>
          </a:xfrm>
        </p:spPr>
        <p:txBody>
          <a:bodyPr/>
          <a:lstStyle/>
          <a:p>
            <a:r>
              <a:rPr kumimoji="0" lang="en-US" dirty="0" smtClean="0"/>
              <a:t>Click to edit Master title style</a:t>
            </a:r>
            <a:endParaRPr kumimoji="0" lang="en-US" dirty="0"/>
          </a:p>
        </p:txBody>
      </p:sp>
      <p:sp>
        <p:nvSpPr>
          <p:cNvPr id="3" name="Content Placeholder 2"/>
          <p:cNvSpPr>
            <a:spLocks noGrp="1"/>
          </p:cNvSpPr>
          <p:nvPr>
            <p:ph idx="1"/>
          </p:nvPr>
        </p:nvSpPr>
        <p:spPr>
          <a:xfrm>
            <a:off x="251520" y="1268760"/>
            <a:ext cx="8640960" cy="4896544"/>
          </a:xfrm>
        </p:spPr>
        <p:txBody>
          <a:body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4" name="Date Placeholder 3"/>
          <p:cNvSpPr>
            <a:spLocks noGrp="1"/>
          </p:cNvSpPr>
          <p:nvPr>
            <p:ph type="dt" sz="half" idx="10"/>
          </p:nvPr>
        </p:nvSpPr>
        <p:spPr/>
        <p:txBody>
          <a:bodyPr/>
          <a:lstStyle/>
          <a:p>
            <a:fld id="{88EC8793-A429-4A6C-9D92-6241A8873B60}" type="datetimeFigureOut">
              <a:rPr lang="en-GB" smtClean="0"/>
              <a:t>05/08/2013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592330C-573E-4DC5-A455-6CCC22A9402B}" type="slidenum">
              <a:rPr lang="en-GB" smtClean="0"/>
              <a:t>‹#›</a:t>
            </a:fld>
            <a:endParaRPr lang="en-GB"/>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88EC8793-A429-4A6C-9D92-6241A8873B60}" type="datetimeFigureOut">
              <a:rPr lang="en-GB" smtClean="0"/>
              <a:t>05/08/2013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592330C-573E-4DC5-A455-6CCC22A9402B}" type="slidenum">
              <a:rPr lang="en-GB" smtClean="0"/>
              <a:t>‹#›</a:t>
            </a:fld>
            <a:endParaRPr lang="en-GB"/>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8EC8793-A429-4A6C-9D92-6241A8873B60}" type="datetimeFigureOut">
              <a:rPr lang="en-GB" smtClean="0"/>
              <a:t>05/08/2013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592330C-573E-4DC5-A455-6CCC22A9402B}" type="slidenum">
              <a:rPr lang="en-GB" smtClean="0"/>
              <a:t>‹#›</a:t>
            </a:fld>
            <a:endParaRPr lang="en-GB"/>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88EC8793-A429-4A6C-9D92-6241A8873B60}" type="datetimeFigureOut">
              <a:rPr lang="en-GB" smtClean="0"/>
              <a:t>05/08/2013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2592330C-573E-4DC5-A455-6CCC22A9402B}" type="slidenum">
              <a:rPr lang="en-GB" smtClean="0"/>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88EC8793-A429-4A6C-9D92-6241A8873B60}" type="datetimeFigureOut">
              <a:rPr lang="en-GB" smtClean="0"/>
              <a:t>05/08/2013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2592330C-573E-4DC5-A455-6CCC22A9402B}" type="slidenum">
              <a:rPr lang="en-GB" smtClean="0"/>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8EC8793-A429-4A6C-9D92-6241A8873B60}" type="datetimeFigureOut">
              <a:rPr lang="en-GB" smtClean="0"/>
              <a:t>05/08/2013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2592330C-573E-4DC5-A455-6CCC22A9402B}" type="slidenum">
              <a:rPr lang="en-GB" smtClean="0"/>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8EC8793-A429-4A6C-9D92-6241A8873B60}" type="datetimeFigureOut">
              <a:rPr lang="en-GB" smtClean="0"/>
              <a:t>05/08/2013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592330C-573E-4DC5-A455-6CCC22A9402B}" type="slidenum">
              <a:rPr lang="en-GB" smtClean="0"/>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88EC8793-A429-4A6C-9D92-6241A8873B60}" type="datetimeFigureOut">
              <a:rPr lang="en-GB" smtClean="0"/>
              <a:t>05/08/2013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a:xfrm>
            <a:off x="8077200" y="6356350"/>
            <a:ext cx="609600" cy="365125"/>
          </a:xfrm>
        </p:spPr>
        <p:txBody>
          <a:bodyPr/>
          <a:lstStyle/>
          <a:p>
            <a:fld id="{2592330C-573E-4DC5-A455-6CCC22A9402B}" type="slidenum">
              <a:rPr lang="en-GB" smtClean="0"/>
              <a:t>‹#›</a:t>
            </a:fld>
            <a:endParaRPr lang="en-GB"/>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251520" y="197768"/>
            <a:ext cx="8640960" cy="872386"/>
          </a:xfrm>
          <a:prstGeom prst="rect">
            <a:avLst/>
          </a:prstGeom>
        </p:spPr>
        <p:txBody>
          <a:bodyPr vert="horz" lIns="0" rIns="0" bIns="0" anchor="b">
            <a:normAutofit/>
          </a:bodyPr>
          <a:lstStyle/>
          <a:p>
            <a:r>
              <a:rPr kumimoji="0" lang="en-US" dirty="0" smtClean="0"/>
              <a:t>Click to edit Master title style</a:t>
            </a:r>
            <a:endParaRPr kumimoji="0" lang="en-US" dirty="0"/>
          </a:p>
        </p:txBody>
      </p:sp>
      <p:sp>
        <p:nvSpPr>
          <p:cNvPr id="30" name="Text Placeholder 29"/>
          <p:cNvSpPr>
            <a:spLocks noGrp="1"/>
          </p:cNvSpPr>
          <p:nvPr>
            <p:ph type="body" idx="1"/>
          </p:nvPr>
        </p:nvSpPr>
        <p:spPr>
          <a:xfrm>
            <a:off x="251520" y="1196752"/>
            <a:ext cx="8640960" cy="49685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88EC8793-A429-4A6C-9D92-6241A8873B60}" type="datetimeFigureOut">
              <a:rPr lang="en-GB" smtClean="0"/>
              <a:t>05/08/2013</a:t>
            </a:fld>
            <a:endParaRPr lang="en-GB"/>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GB"/>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2592330C-573E-4DC5-A455-6CCC22A9402B}" type="slidenum">
              <a:rPr lang="en-GB" smtClean="0"/>
              <a:t>‹#›</a:t>
            </a:fld>
            <a:endParaRPr lang="en-GB"/>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slide" Target="slide13.xml"/><Relationship Id="rId3" Type="http://schemas.openxmlformats.org/officeDocument/2006/relationships/slide" Target="slide4.xml"/><Relationship Id="rId7" Type="http://schemas.openxmlformats.org/officeDocument/2006/relationships/slide" Target="slide12.xml"/><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slide" Target="slide7.xml"/><Relationship Id="rId5" Type="http://schemas.openxmlformats.org/officeDocument/2006/relationships/slide" Target="slide11.xml"/><Relationship Id="rId4" Type="http://schemas.openxmlformats.org/officeDocument/2006/relationships/slide" Target="slide1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www.google.com/"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LO3 - Design websites</a:t>
            </a:r>
          </a:p>
        </p:txBody>
      </p:sp>
      <p:sp>
        <p:nvSpPr>
          <p:cNvPr id="3" name="Subtitle 2"/>
          <p:cNvSpPr>
            <a:spLocks noGrp="1"/>
          </p:cNvSpPr>
          <p:nvPr>
            <p:ph type="subTitle" idx="1"/>
          </p:nvPr>
        </p:nvSpPr>
        <p:spPr/>
        <p:txBody>
          <a:bodyPr/>
          <a:lstStyle/>
          <a:p>
            <a:endParaRPr lang="en-GB"/>
          </a:p>
        </p:txBody>
      </p:sp>
    </p:spTree>
    <p:extLst>
      <p:ext uri="{BB962C8B-B14F-4D97-AF65-F5344CB8AC3E}">
        <p14:creationId xmlns:p14="http://schemas.microsoft.com/office/powerpoint/2010/main" val="103509961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88640"/>
            <a:ext cx="8640960" cy="576064"/>
          </a:xfrm>
        </p:spPr>
        <p:txBody>
          <a:bodyPr>
            <a:noAutofit/>
          </a:bodyPr>
          <a:lstStyle/>
          <a:p>
            <a:r>
              <a:rPr lang="en-GB" sz="2800" b="1" dirty="0"/>
              <a:t>LO3 Be able to design websites – Website </a:t>
            </a:r>
            <a:r>
              <a:rPr lang="en-GB" sz="2800" b="1" dirty="0" smtClean="0"/>
              <a:t>production tools</a:t>
            </a:r>
            <a:endParaRPr lang="en-GB" sz="2400" dirty="0"/>
          </a:p>
        </p:txBody>
      </p:sp>
      <p:sp>
        <p:nvSpPr>
          <p:cNvPr id="3" name="Content Placeholder 2"/>
          <p:cNvSpPr>
            <a:spLocks noGrp="1"/>
          </p:cNvSpPr>
          <p:nvPr>
            <p:ph idx="1"/>
          </p:nvPr>
        </p:nvSpPr>
        <p:spPr>
          <a:xfrm>
            <a:off x="251520" y="980728"/>
            <a:ext cx="8640960" cy="5544616"/>
          </a:xfrm>
        </p:spPr>
        <p:txBody>
          <a:bodyPr>
            <a:normAutofit fontScale="85000" lnSpcReduction="20000"/>
          </a:bodyPr>
          <a:lstStyle/>
          <a:p>
            <a:r>
              <a:rPr lang="en-GB" b="1" dirty="0" smtClean="0"/>
              <a:t>Storyboards</a:t>
            </a:r>
            <a:r>
              <a:rPr lang="en-GB" dirty="0" smtClean="0"/>
              <a:t> are the main source of prepared materials used by design companies to describe to a client how the finished site will look. These are usually an extension of the house style page but outlines additional elements that are necessary if the planned production is to be given over to another company. This is usually the last stage of prepared materials necessary before starting the website creation and the more accurate they are, the more precise and trouble free the website production should be.</a:t>
            </a:r>
          </a:p>
          <a:p>
            <a:r>
              <a:rPr lang="en-GB" dirty="0" smtClean="0"/>
              <a:t>Storyboards are used for all kinds of production projects, films, animations, advertisements etc. The are most effective when they are adhered to. They should impress a client, they should state the elements and the source location of those elements.</a:t>
            </a:r>
          </a:p>
          <a:p>
            <a:r>
              <a:rPr lang="en-GB" b="1" dirty="0"/>
              <a:t>P4.2 – Task </a:t>
            </a:r>
            <a:r>
              <a:rPr lang="en-GB" b="1" dirty="0" smtClean="0"/>
              <a:t>07 </a:t>
            </a:r>
            <a:r>
              <a:rPr lang="en-GB" b="1" dirty="0"/>
              <a:t>- </a:t>
            </a:r>
            <a:r>
              <a:rPr lang="en-GB" dirty="0"/>
              <a:t>Describe the purpose and benefits of using a </a:t>
            </a:r>
            <a:r>
              <a:rPr lang="en-GB" b="1" dirty="0" smtClean="0"/>
              <a:t>Storyboards</a:t>
            </a:r>
            <a:r>
              <a:rPr lang="en-GB" dirty="0" smtClean="0"/>
              <a:t> in </a:t>
            </a:r>
            <a:r>
              <a:rPr lang="en-GB" dirty="0"/>
              <a:t>website production and using an existing e-commerce website describe and create a </a:t>
            </a:r>
            <a:r>
              <a:rPr lang="en-GB" dirty="0" smtClean="0"/>
              <a:t>storyboard design </a:t>
            </a:r>
            <a:r>
              <a:rPr lang="en-GB" dirty="0"/>
              <a:t>of its main user pages.</a:t>
            </a:r>
          </a:p>
          <a:p>
            <a:r>
              <a:rPr lang="en-GB" dirty="0"/>
              <a:t>In the </a:t>
            </a:r>
            <a:r>
              <a:rPr lang="en-GB" dirty="0" smtClean="0"/>
              <a:t>designs </a:t>
            </a:r>
            <a:r>
              <a:rPr lang="en-GB" dirty="0"/>
              <a:t>you need to </a:t>
            </a:r>
            <a:r>
              <a:rPr lang="en-GB" dirty="0" smtClean="0"/>
              <a:t>include 8 pages such as the home page, shopping page</a:t>
            </a:r>
            <a:r>
              <a:rPr lang="en-GB" dirty="0"/>
              <a:t>, information page, checking </a:t>
            </a:r>
            <a:r>
              <a:rPr lang="en-GB" dirty="0" smtClean="0"/>
              <a:t>out page, help page, search results page, site map page and creating an account page.</a:t>
            </a:r>
            <a:endParaRPr lang="en-GB" dirty="0"/>
          </a:p>
        </p:txBody>
      </p:sp>
    </p:spTree>
    <p:extLst>
      <p:ext uri="{BB962C8B-B14F-4D97-AF65-F5344CB8AC3E}">
        <p14:creationId xmlns:p14="http://schemas.microsoft.com/office/powerpoint/2010/main" val="18871103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332656"/>
            <a:ext cx="8712968" cy="648072"/>
          </a:xfrm>
        </p:spPr>
        <p:txBody>
          <a:bodyPr>
            <a:noAutofit/>
          </a:bodyPr>
          <a:lstStyle/>
          <a:p>
            <a:r>
              <a:rPr lang="en-GB" sz="2800" b="1" dirty="0"/>
              <a:t>LO3 Be able to design </a:t>
            </a:r>
            <a:r>
              <a:rPr lang="en-GB" sz="2800" b="1" dirty="0" smtClean="0"/>
              <a:t>websites – Website Specification </a:t>
            </a:r>
            <a:endParaRPr lang="en-GB" sz="2800" dirty="0"/>
          </a:p>
        </p:txBody>
      </p:sp>
      <p:sp>
        <p:nvSpPr>
          <p:cNvPr id="3" name="Content Placeholder 2"/>
          <p:cNvSpPr>
            <a:spLocks noGrp="1"/>
          </p:cNvSpPr>
          <p:nvPr>
            <p:ph idx="1"/>
          </p:nvPr>
        </p:nvSpPr>
        <p:spPr>
          <a:xfrm>
            <a:off x="251520" y="1196752"/>
            <a:ext cx="8640960" cy="5256584"/>
          </a:xfrm>
        </p:spPr>
        <p:txBody>
          <a:bodyPr>
            <a:normAutofit fontScale="92500" lnSpcReduction="10000"/>
          </a:bodyPr>
          <a:lstStyle/>
          <a:p>
            <a:endParaRPr lang="en-GB" dirty="0" smtClean="0"/>
          </a:p>
          <a:p>
            <a:r>
              <a:rPr lang="en-GB" dirty="0" smtClean="0"/>
              <a:t>Client </a:t>
            </a:r>
            <a:r>
              <a:rPr lang="en-GB" dirty="0"/>
              <a:t>needs (e.g. appropriate image, relevant content for website, admin/customer security and passwords, search engine listing, setup/development/maintenance costs) </a:t>
            </a:r>
            <a:endParaRPr lang="en-GB" dirty="0" smtClean="0"/>
          </a:p>
          <a:p>
            <a:r>
              <a:rPr lang="en-GB" dirty="0" smtClean="0"/>
              <a:t>Security needs</a:t>
            </a:r>
          </a:p>
          <a:p>
            <a:r>
              <a:rPr lang="en-GB" dirty="0" smtClean="0"/>
              <a:t>Costs</a:t>
            </a:r>
            <a:endParaRPr lang="en-GB" dirty="0"/>
          </a:p>
          <a:p>
            <a:r>
              <a:rPr lang="en-GB" dirty="0" smtClean="0"/>
              <a:t>User </a:t>
            </a:r>
            <a:r>
              <a:rPr lang="en-GB" dirty="0"/>
              <a:t>needs (e.g. user friendly navigation, age appropriate </a:t>
            </a:r>
            <a:r>
              <a:rPr lang="en-GB" dirty="0" smtClean="0"/>
              <a:t>content) </a:t>
            </a:r>
            <a:endParaRPr lang="en-GB" dirty="0"/>
          </a:p>
          <a:p>
            <a:r>
              <a:rPr lang="en-GB" dirty="0"/>
              <a:t>• planning (e.g. time plan, deadlines). </a:t>
            </a:r>
          </a:p>
          <a:p>
            <a:r>
              <a:rPr lang="en-GB" dirty="0"/>
              <a:t>• purpose </a:t>
            </a:r>
          </a:p>
          <a:p>
            <a:r>
              <a:rPr lang="en-GB" dirty="0"/>
              <a:t>• e-commerce </a:t>
            </a:r>
          </a:p>
          <a:p>
            <a:r>
              <a:rPr lang="en-GB" dirty="0"/>
              <a:t>• educational </a:t>
            </a:r>
          </a:p>
          <a:p>
            <a:r>
              <a:rPr lang="en-GB" dirty="0"/>
              <a:t>• promotional. </a:t>
            </a:r>
          </a:p>
        </p:txBody>
      </p:sp>
    </p:spTree>
    <p:extLst>
      <p:ext uri="{BB962C8B-B14F-4D97-AF65-F5344CB8AC3E}">
        <p14:creationId xmlns:p14="http://schemas.microsoft.com/office/powerpoint/2010/main" val="336056252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5720" y="980728"/>
            <a:ext cx="8572560" cy="5662982"/>
          </a:xfrm>
        </p:spPr>
        <p:txBody>
          <a:bodyPr>
            <a:normAutofit/>
          </a:bodyPr>
          <a:lstStyle/>
          <a:p>
            <a:pPr marL="0" indent="0">
              <a:spcBef>
                <a:spcPts val="0"/>
              </a:spcBef>
              <a:buNone/>
            </a:pPr>
            <a:r>
              <a:rPr lang="en-GB" sz="2400" dirty="0" smtClean="0"/>
              <a:t>Focusing on </a:t>
            </a:r>
            <a:r>
              <a:rPr lang="en-US" sz="2400" dirty="0" smtClean="0"/>
              <a:t>designing and planning a website (at least 8 pages) for your local business, you need to </a:t>
            </a:r>
            <a:r>
              <a:rPr lang="en-GB" sz="2400" dirty="0" smtClean="0"/>
              <a:t>cover the following </a:t>
            </a:r>
            <a:r>
              <a:rPr lang="en-GB" sz="2400" b="1" dirty="0" smtClean="0"/>
              <a:t>8</a:t>
            </a:r>
            <a:r>
              <a:rPr lang="en-GB" sz="2400" dirty="0" smtClean="0"/>
              <a:t> tasks within this case study:</a:t>
            </a:r>
          </a:p>
          <a:p>
            <a:pPr marL="971550" lvl="1" indent="-514350">
              <a:spcBef>
                <a:spcPts val="0"/>
              </a:spcBef>
              <a:buNone/>
            </a:pPr>
            <a:r>
              <a:rPr lang="en-GB" sz="2000" dirty="0" smtClean="0"/>
              <a:t>What you need to cover:</a:t>
            </a:r>
          </a:p>
          <a:p>
            <a:pPr marL="1209294" lvl="2" indent="-514350">
              <a:buFont typeface="+mj-lt"/>
              <a:buAutoNum type="arabicPeriod"/>
            </a:pPr>
            <a:r>
              <a:rPr lang="en-GB" sz="2000" dirty="0" smtClean="0">
                <a:hlinkClick r:id="rId2" action="ppaction://hlinksldjump"/>
              </a:rPr>
              <a:t>Purpose, </a:t>
            </a:r>
            <a:r>
              <a:rPr lang="en-GB" sz="2000" dirty="0">
                <a:hlinkClick r:id="rId2" action="ppaction://hlinksldjump"/>
              </a:rPr>
              <a:t>Audience and User Needs</a:t>
            </a:r>
            <a:endParaRPr lang="en-GB" sz="2000" dirty="0"/>
          </a:p>
          <a:p>
            <a:pPr marL="1209294" lvl="2" indent="-514350">
              <a:buFont typeface="+mj-lt"/>
              <a:buAutoNum type="arabicPeriod"/>
            </a:pPr>
            <a:r>
              <a:rPr lang="en-US" sz="2000" dirty="0" smtClean="0">
                <a:hlinkClick r:id="rId3" action="ppaction://hlinksldjump"/>
              </a:rPr>
              <a:t>Action Plan </a:t>
            </a:r>
            <a:endParaRPr lang="en-US" sz="2000" dirty="0" smtClean="0"/>
          </a:p>
          <a:p>
            <a:pPr marL="1209294" lvl="2" indent="-514350">
              <a:buFont typeface="+mj-lt"/>
              <a:buAutoNum type="arabicPeriod"/>
            </a:pPr>
            <a:r>
              <a:rPr lang="en-US" sz="2000" dirty="0" smtClean="0">
                <a:hlinkClick r:id="rId4" action="ppaction://hlinksldjump"/>
              </a:rPr>
              <a:t>Mood board</a:t>
            </a:r>
            <a:endParaRPr lang="en-US" sz="2000" dirty="0" smtClean="0"/>
          </a:p>
          <a:p>
            <a:pPr marL="1209294" lvl="2" indent="-514350">
              <a:buFont typeface="+mj-lt"/>
              <a:buAutoNum type="arabicPeriod"/>
            </a:pPr>
            <a:r>
              <a:rPr lang="en-US" sz="2000" dirty="0" smtClean="0">
                <a:hlinkClick r:id="rId5" action="ppaction://hlinksldjump"/>
              </a:rPr>
              <a:t>Site Plan for the New Website </a:t>
            </a:r>
            <a:endParaRPr lang="en-US" sz="2000" dirty="0" smtClean="0"/>
          </a:p>
          <a:p>
            <a:pPr marL="1209294" lvl="2" indent="-514350">
              <a:buFont typeface="+mj-lt"/>
              <a:buAutoNum type="arabicPeriod"/>
            </a:pPr>
            <a:r>
              <a:rPr lang="en-US" sz="2000" dirty="0" smtClean="0">
                <a:hlinkClick r:id="rId6" action="ppaction://hlinksldjump"/>
              </a:rPr>
              <a:t>House Style</a:t>
            </a:r>
            <a:r>
              <a:rPr lang="en-US" sz="2000" dirty="0" smtClean="0"/>
              <a:t> </a:t>
            </a:r>
          </a:p>
          <a:p>
            <a:pPr marL="1209294" lvl="2" indent="-514350">
              <a:buFont typeface="+mj-lt"/>
              <a:buAutoNum type="arabicPeriod"/>
            </a:pPr>
            <a:r>
              <a:rPr lang="en-US" sz="2000" dirty="0" smtClean="0">
                <a:hlinkClick r:id="rId7" action="ppaction://hlinksldjump"/>
              </a:rPr>
              <a:t>Inclusion of Multimedia Content</a:t>
            </a:r>
            <a:endParaRPr lang="en-US" sz="2000" dirty="0" smtClean="0"/>
          </a:p>
          <a:p>
            <a:pPr marL="1209294" lvl="2" indent="-514350">
              <a:buFont typeface="+mj-lt"/>
              <a:buAutoNum type="arabicPeriod"/>
            </a:pPr>
            <a:r>
              <a:rPr lang="en-US" sz="2000" dirty="0" smtClean="0">
                <a:hlinkClick r:id="rId8" action="ppaction://hlinksldjump"/>
              </a:rPr>
              <a:t>Page Plans (Storyboards)</a:t>
            </a:r>
            <a:endParaRPr lang="en-US" sz="2000" dirty="0" smtClean="0"/>
          </a:p>
        </p:txBody>
      </p:sp>
      <p:sp>
        <p:nvSpPr>
          <p:cNvPr id="2" name="Title 1"/>
          <p:cNvSpPr>
            <a:spLocks noGrp="1"/>
          </p:cNvSpPr>
          <p:nvPr>
            <p:ph type="title"/>
          </p:nvPr>
        </p:nvSpPr>
        <p:spPr>
          <a:xfrm>
            <a:off x="251520" y="-27384"/>
            <a:ext cx="8640960" cy="936104"/>
          </a:xfrm>
        </p:spPr>
        <p:txBody>
          <a:bodyPr/>
          <a:lstStyle/>
          <a:p>
            <a:r>
              <a:rPr lang="en-GB" b="1" dirty="0" smtClean="0"/>
              <a:t>Areas to Cover</a:t>
            </a:r>
            <a:endParaRPr lang="en-GB" b="1" dirty="0"/>
          </a:p>
        </p:txBody>
      </p:sp>
    </p:spTree>
    <p:extLst>
      <p:ext uri="{BB962C8B-B14F-4D97-AF65-F5344CB8AC3E}">
        <p14:creationId xmlns:p14="http://schemas.microsoft.com/office/powerpoint/2010/main" val="260145191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4282" y="785794"/>
            <a:ext cx="8786874" cy="5929354"/>
          </a:xfrm>
        </p:spPr>
        <p:txBody>
          <a:bodyPr>
            <a:noAutofit/>
          </a:bodyPr>
          <a:lstStyle/>
          <a:p>
            <a:pPr marL="365125" indent="-365125">
              <a:buNone/>
            </a:pPr>
            <a:r>
              <a:rPr lang="en-GB" sz="1800" dirty="0" smtClean="0"/>
              <a:t>Choose a local business that you have an interest in, examples could include:</a:t>
            </a:r>
          </a:p>
          <a:p>
            <a:pPr marL="446088" lvl="1" indent="-246063"/>
            <a:r>
              <a:rPr lang="en-GB" sz="1800" dirty="0" smtClean="0"/>
              <a:t>A business with registered customers.</a:t>
            </a:r>
          </a:p>
          <a:p>
            <a:pPr marL="446088" lvl="1" indent="-246063"/>
            <a:r>
              <a:rPr lang="en-GB" sz="1800" dirty="0" smtClean="0"/>
              <a:t>A charity with sponsored needs and registered contributors.</a:t>
            </a:r>
          </a:p>
          <a:p>
            <a:pPr marL="446088" lvl="1" indent="-246063"/>
            <a:r>
              <a:rPr lang="en-GB" sz="1800" dirty="0" smtClean="0"/>
              <a:t>A physical area – perhaps for bookings, visitors and tourists.</a:t>
            </a:r>
            <a:endParaRPr lang="en-GB" sz="1800" b="1" dirty="0" smtClean="0"/>
          </a:p>
          <a:p>
            <a:pPr marL="0" indent="0">
              <a:buNone/>
            </a:pPr>
            <a:r>
              <a:rPr lang="en-GB" sz="1800" dirty="0" smtClean="0"/>
              <a:t>Your client needs a website, they will need to have a customer base that registers on this site for future reference and for purchasing needs. Personal details will be stored so protection methods will need to be in place such as SSL.  Your client will have a brief and expectations from this site in the hope that it will take care of 40% of their business needs and will compliment their off-line business needs but not replace it.  The client needs to have both an online and offline presence where the same quality of support will be given to both customer bases.</a:t>
            </a:r>
          </a:p>
          <a:p>
            <a:pPr marL="0" indent="0">
              <a:buNone/>
            </a:pPr>
            <a:r>
              <a:rPr lang="en-GB" sz="1800" b="1" dirty="0" smtClean="0"/>
              <a:t>P4.3 </a:t>
            </a:r>
            <a:r>
              <a:rPr lang="en-GB" sz="1800" b="1" dirty="0"/>
              <a:t>– Task </a:t>
            </a:r>
            <a:r>
              <a:rPr lang="en-GB" sz="1800" b="1" dirty="0" smtClean="0"/>
              <a:t>08 </a:t>
            </a:r>
            <a:r>
              <a:rPr lang="en-GB" sz="1800" b="1" dirty="0"/>
              <a:t>- </a:t>
            </a:r>
            <a:r>
              <a:rPr lang="en-GB" sz="1800" dirty="0"/>
              <a:t>Describe the </a:t>
            </a:r>
            <a:r>
              <a:rPr lang="en-GB" sz="1800" b="1" dirty="0" smtClean="0"/>
              <a:t>purpose</a:t>
            </a:r>
            <a:r>
              <a:rPr lang="en-GB" sz="1800" dirty="0" smtClean="0"/>
              <a:t>, </a:t>
            </a:r>
            <a:r>
              <a:rPr lang="en-GB" sz="1800" b="1" dirty="0" smtClean="0"/>
              <a:t>audience</a:t>
            </a:r>
            <a:r>
              <a:rPr lang="en-GB" sz="1800" dirty="0" smtClean="0"/>
              <a:t> and </a:t>
            </a:r>
            <a:r>
              <a:rPr lang="en-GB" sz="1800" b="1" dirty="0" smtClean="0"/>
              <a:t>user needs </a:t>
            </a:r>
            <a:r>
              <a:rPr lang="en-GB" sz="1800" dirty="0" smtClean="0"/>
              <a:t>for your website proposal.</a:t>
            </a:r>
          </a:p>
          <a:p>
            <a:pPr marL="0" indent="0">
              <a:buNone/>
            </a:pPr>
            <a:endParaRPr lang="en-GB" sz="1800" dirty="0"/>
          </a:p>
          <a:p>
            <a:pPr marL="0" indent="0">
              <a:buNone/>
            </a:pPr>
            <a:endParaRPr lang="en-GB" sz="1800" dirty="0" smtClean="0"/>
          </a:p>
          <a:p>
            <a:pPr marL="0" indent="0">
              <a:buNone/>
            </a:pPr>
            <a:r>
              <a:rPr lang="en-GB" sz="1800" b="1" dirty="0" smtClean="0"/>
              <a:t>M2.1 </a:t>
            </a:r>
            <a:r>
              <a:rPr lang="en-GB" sz="1800" b="1" dirty="0"/>
              <a:t>– Task </a:t>
            </a:r>
            <a:r>
              <a:rPr lang="en-GB" sz="1800" b="1" dirty="0" smtClean="0"/>
              <a:t>09 </a:t>
            </a:r>
            <a:r>
              <a:rPr lang="en-GB" sz="1800" b="1" dirty="0"/>
              <a:t>- </a:t>
            </a:r>
            <a:r>
              <a:rPr lang="en-GB" sz="1800" dirty="0"/>
              <a:t>Describe the </a:t>
            </a:r>
            <a:r>
              <a:rPr lang="en-GB" sz="1800" b="1" dirty="0" smtClean="0"/>
              <a:t>Multimedia Content and Interactive Features </a:t>
            </a:r>
            <a:r>
              <a:rPr lang="en-GB" sz="1800" dirty="0" smtClean="0"/>
              <a:t>that will need to be included to meet the audience needs and </a:t>
            </a:r>
            <a:r>
              <a:rPr lang="en-GB" sz="1800" dirty="0"/>
              <a:t>how their </a:t>
            </a:r>
            <a:r>
              <a:rPr lang="en-GB" sz="1800" dirty="0" smtClean="0"/>
              <a:t>inclusion will </a:t>
            </a:r>
            <a:r>
              <a:rPr lang="en-GB" sz="1800" dirty="0"/>
              <a:t>meet the identified user’s needs</a:t>
            </a:r>
            <a:r>
              <a:rPr lang="en-GB" sz="1800" dirty="0" smtClean="0"/>
              <a:t>.</a:t>
            </a:r>
          </a:p>
        </p:txBody>
      </p:sp>
      <p:sp>
        <p:nvSpPr>
          <p:cNvPr id="2" name="Title 1"/>
          <p:cNvSpPr>
            <a:spLocks noGrp="1"/>
          </p:cNvSpPr>
          <p:nvPr>
            <p:ph type="title"/>
          </p:nvPr>
        </p:nvSpPr>
        <p:spPr>
          <a:xfrm>
            <a:off x="446856" y="84452"/>
            <a:ext cx="8229600" cy="608244"/>
          </a:xfrm>
        </p:spPr>
        <p:txBody>
          <a:bodyPr>
            <a:noAutofit/>
          </a:bodyPr>
          <a:lstStyle/>
          <a:p>
            <a:r>
              <a:rPr lang="en-GB" sz="2400" b="1" dirty="0"/>
              <a:t>LO3 Be able to design websites – Website </a:t>
            </a:r>
            <a:r>
              <a:rPr lang="en-GB" sz="2400" b="1" dirty="0" smtClean="0"/>
              <a:t>Purpose and Audience</a:t>
            </a:r>
            <a:endParaRPr lang="en-US" sz="2000" dirty="0"/>
          </a:p>
        </p:txBody>
      </p:sp>
      <p:graphicFrame>
        <p:nvGraphicFramePr>
          <p:cNvPr id="5" name="Table 4"/>
          <p:cNvGraphicFramePr>
            <a:graphicFrameLocks noGrp="1"/>
          </p:cNvGraphicFramePr>
          <p:nvPr>
            <p:extLst>
              <p:ext uri="{D42A27DB-BD31-4B8C-83A1-F6EECF244321}">
                <p14:modId xmlns:p14="http://schemas.microsoft.com/office/powerpoint/2010/main" val="861850928"/>
              </p:ext>
            </p:extLst>
          </p:nvPr>
        </p:nvGraphicFramePr>
        <p:xfrm>
          <a:off x="179512" y="4797152"/>
          <a:ext cx="8712967" cy="370840"/>
        </p:xfrm>
        <a:graphic>
          <a:graphicData uri="http://schemas.openxmlformats.org/drawingml/2006/table">
            <a:tbl>
              <a:tblPr firstRow="1" bandRow="1">
                <a:tableStyleId>{5C22544A-7EE6-4342-B048-85BDC9FD1C3A}</a:tableStyleId>
              </a:tblPr>
              <a:tblGrid>
                <a:gridCol w="2448272"/>
                <a:gridCol w="1080120"/>
                <a:gridCol w="1152128"/>
                <a:gridCol w="4032447"/>
              </a:tblGrid>
              <a:tr h="370840">
                <a:tc>
                  <a:txBody>
                    <a:bodyPr/>
                    <a:lstStyle/>
                    <a:p>
                      <a:pPr algn="ctr">
                        <a:spcAft>
                          <a:spcPts val="0"/>
                        </a:spcAft>
                      </a:pPr>
                      <a:r>
                        <a:rPr lang="en-GB" sz="1600" dirty="0" smtClean="0">
                          <a:solidFill>
                            <a:schemeClr val="tx1"/>
                          </a:solidFill>
                          <a:latin typeface="Times New Roman"/>
                          <a:ea typeface="Times New Roman"/>
                          <a:cs typeface="Times New Roman"/>
                        </a:rPr>
                        <a:t>Security Needs and Costs</a:t>
                      </a:r>
                      <a:endParaRPr lang="en-GB" sz="1600" dirty="0">
                        <a:solidFill>
                          <a:schemeClr val="tx1"/>
                        </a:solidFill>
                        <a:latin typeface="Times New Roman"/>
                        <a:ea typeface="Times New Roman"/>
                        <a:cs typeface="Times New Roman"/>
                      </a:endParaRPr>
                    </a:p>
                  </a:txBody>
                  <a:tcPr marL="68580" marR="68580" marT="0" marB="0" anchor="ctr">
                    <a:solidFill>
                      <a:schemeClr val="bg2">
                        <a:lumMod val="75000"/>
                      </a:schemeClr>
                    </a:solidFill>
                  </a:tcPr>
                </a:tc>
                <a:tc>
                  <a:txBody>
                    <a:bodyPr/>
                    <a:lstStyle/>
                    <a:p>
                      <a:pPr algn="ctr">
                        <a:spcAft>
                          <a:spcPts val="0"/>
                        </a:spcAft>
                      </a:pPr>
                      <a:r>
                        <a:rPr lang="en-GB" sz="1600" b="1" dirty="0">
                          <a:solidFill>
                            <a:schemeClr val="tx1"/>
                          </a:solidFill>
                          <a:latin typeface="Calibri"/>
                          <a:ea typeface="Times New Roman"/>
                          <a:cs typeface="Times New Roman"/>
                        </a:rPr>
                        <a:t>Purpose</a:t>
                      </a:r>
                      <a:endParaRPr lang="en-GB" sz="1600" dirty="0">
                        <a:solidFill>
                          <a:schemeClr val="tx1"/>
                        </a:solidFill>
                        <a:latin typeface="Times New Roman"/>
                        <a:ea typeface="Times New Roman"/>
                        <a:cs typeface="Times New Roman"/>
                      </a:endParaRPr>
                    </a:p>
                  </a:txBody>
                  <a:tcPr marL="68580" marR="68580" marT="0" marB="0" anchor="ctr">
                    <a:solidFill>
                      <a:schemeClr val="bg2">
                        <a:lumMod val="75000"/>
                      </a:schemeClr>
                    </a:solidFill>
                  </a:tcPr>
                </a:tc>
                <a:tc>
                  <a:txBody>
                    <a:bodyPr/>
                    <a:lstStyle/>
                    <a:p>
                      <a:pPr algn="ctr">
                        <a:spcAft>
                          <a:spcPts val="0"/>
                        </a:spcAft>
                      </a:pPr>
                      <a:r>
                        <a:rPr lang="en-GB" sz="1600" b="1" dirty="0" smtClean="0">
                          <a:solidFill>
                            <a:schemeClr val="tx1"/>
                          </a:solidFill>
                          <a:latin typeface="Calibri"/>
                          <a:ea typeface="Times New Roman"/>
                          <a:cs typeface="Times New Roman"/>
                        </a:rPr>
                        <a:t>Audience</a:t>
                      </a:r>
                      <a:endParaRPr lang="en-GB" sz="1600" dirty="0">
                        <a:solidFill>
                          <a:schemeClr val="tx1"/>
                        </a:solidFill>
                        <a:latin typeface="Times New Roman"/>
                        <a:ea typeface="Times New Roman"/>
                        <a:cs typeface="Times New Roman"/>
                      </a:endParaRPr>
                    </a:p>
                  </a:txBody>
                  <a:tcPr marL="68580" marR="68580" marT="0" marB="0" anchor="ctr">
                    <a:solidFill>
                      <a:schemeClr val="bg2">
                        <a:lumMod val="7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600" b="1" dirty="0" smtClean="0">
                          <a:solidFill>
                            <a:schemeClr val="tx1"/>
                          </a:solidFill>
                          <a:latin typeface="Calibri"/>
                          <a:ea typeface="Times New Roman"/>
                          <a:cs typeface="Times New Roman"/>
                        </a:rPr>
                        <a:t>Multi Media Content and Interactive Features</a:t>
                      </a:r>
                      <a:endParaRPr lang="en-GB" sz="1600" dirty="0">
                        <a:solidFill>
                          <a:schemeClr val="tx1"/>
                        </a:solidFill>
                        <a:latin typeface="Times New Roman"/>
                        <a:ea typeface="Times New Roman"/>
                        <a:cs typeface="Times New Roman"/>
                      </a:endParaRPr>
                    </a:p>
                  </a:txBody>
                  <a:tcPr marL="68580" marR="68580" marT="0" marB="0" anchor="ctr"/>
                </a:tc>
              </a:tr>
            </a:tbl>
          </a:graphicData>
        </a:graphic>
      </p:graphicFrame>
    </p:spTree>
    <p:extLst>
      <p:ext uri="{BB962C8B-B14F-4D97-AF65-F5344CB8AC3E}">
        <p14:creationId xmlns:p14="http://schemas.microsoft.com/office/powerpoint/2010/main" val="168719336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5720" y="642918"/>
            <a:ext cx="8643998" cy="1614486"/>
          </a:xfrm>
        </p:spPr>
        <p:txBody>
          <a:bodyPr>
            <a:normAutofit/>
          </a:bodyPr>
          <a:lstStyle/>
          <a:p>
            <a:pPr marL="0" indent="0">
              <a:buNone/>
            </a:pPr>
            <a:r>
              <a:rPr lang="en-GB" sz="2000" b="1" dirty="0"/>
              <a:t>P4.3 – Task </a:t>
            </a:r>
            <a:r>
              <a:rPr lang="en-GB" sz="2000" b="1" dirty="0" smtClean="0"/>
              <a:t>10 -</a:t>
            </a:r>
            <a:r>
              <a:rPr lang="en-GB" sz="2000" dirty="0" smtClean="0"/>
              <a:t> Create an action plan explaining exactly what you intend to do and when - Use the template below</a:t>
            </a:r>
            <a:endParaRPr lang="en-US" sz="2000" dirty="0"/>
          </a:p>
        </p:txBody>
      </p:sp>
      <p:sp>
        <p:nvSpPr>
          <p:cNvPr id="2" name="Title 1"/>
          <p:cNvSpPr>
            <a:spLocks noGrp="1"/>
          </p:cNvSpPr>
          <p:nvPr>
            <p:ph type="title"/>
          </p:nvPr>
        </p:nvSpPr>
        <p:spPr>
          <a:xfrm>
            <a:off x="395536" y="44624"/>
            <a:ext cx="8229600" cy="669162"/>
          </a:xfrm>
        </p:spPr>
        <p:txBody>
          <a:bodyPr>
            <a:noAutofit/>
          </a:bodyPr>
          <a:lstStyle/>
          <a:p>
            <a:r>
              <a:rPr lang="en-GB" sz="3200" b="1" dirty="0"/>
              <a:t>LO3 Be able to design websites </a:t>
            </a:r>
            <a:r>
              <a:rPr lang="en-GB" sz="3200" b="1" dirty="0" smtClean="0"/>
              <a:t>– Action Plan</a:t>
            </a:r>
            <a:endParaRPr lang="en-US" sz="2800" dirty="0"/>
          </a:p>
        </p:txBody>
      </p:sp>
      <p:graphicFrame>
        <p:nvGraphicFramePr>
          <p:cNvPr id="5" name="Table 4"/>
          <p:cNvGraphicFramePr>
            <a:graphicFrameLocks noGrp="1"/>
          </p:cNvGraphicFramePr>
          <p:nvPr>
            <p:extLst>
              <p:ext uri="{D42A27DB-BD31-4B8C-83A1-F6EECF244321}">
                <p14:modId xmlns:p14="http://schemas.microsoft.com/office/powerpoint/2010/main" val="3876614481"/>
              </p:ext>
            </p:extLst>
          </p:nvPr>
        </p:nvGraphicFramePr>
        <p:xfrm>
          <a:off x="142844" y="1305878"/>
          <a:ext cx="8858314" cy="2623188"/>
        </p:xfrm>
        <a:graphic>
          <a:graphicData uri="http://schemas.openxmlformats.org/drawingml/2006/table">
            <a:tbl>
              <a:tblPr firstRow="1" bandRow="1">
                <a:tableStyleId>{5C22544A-7EE6-4342-B048-85BDC9FD1C3A}</a:tableStyleId>
              </a:tblPr>
              <a:tblGrid>
                <a:gridCol w="714382"/>
                <a:gridCol w="1344239"/>
                <a:gridCol w="1434431"/>
                <a:gridCol w="864096"/>
                <a:gridCol w="1008112"/>
                <a:gridCol w="936104"/>
                <a:gridCol w="1296144"/>
                <a:gridCol w="1260806"/>
              </a:tblGrid>
              <a:tr h="428628">
                <a:tc>
                  <a:txBody>
                    <a:bodyPr/>
                    <a:lstStyle/>
                    <a:p>
                      <a:pPr algn="ctr"/>
                      <a:r>
                        <a:rPr lang="en-GB" sz="1100" dirty="0" smtClean="0">
                          <a:solidFill>
                            <a:schemeClr val="tx1"/>
                          </a:solidFill>
                          <a:latin typeface="Calibri" pitchFamily="34" charset="0"/>
                          <a:cs typeface="Calibri" pitchFamily="34" charset="0"/>
                        </a:rPr>
                        <a:t>Task Number</a:t>
                      </a:r>
                      <a:endParaRPr lang="en-US" sz="1100" dirty="0">
                        <a:solidFill>
                          <a:schemeClr val="tx1"/>
                        </a:solidFill>
                        <a:latin typeface="Calibri" pitchFamily="34" charset="0"/>
                        <a:cs typeface="Calibri" pitchFamily="34" charset="0"/>
                      </a:endParaRPr>
                    </a:p>
                  </a:txBody>
                  <a:tcPr anchor="ctr">
                    <a:solidFill>
                      <a:srgbClr val="FFC000"/>
                    </a:solidFill>
                  </a:tcPr>
                </a:tc>
                <a:tc>
                  <a:txBody>
                    <a:bodyPr/>
                    <a:lstStyle/>
                    <a:p>
                      <a:pPr algn="ctr"/>
                      <a:r>
                        <a:rPr lang="en-US" sz="1100" dirty="0" smtClean="0">
                          <a:solidFill>
                            <a:schemeClr val="tx1"/>
                          </a:solidFill>
                          <a:latin typeface="Calibri" pitchFamily="34" charset="0"/>
                          <a:cs typeface="Calibri" pitchFamily="34" charset="0"/>
                        </a:rPr>
                        <a:t>Task</a:t>
                      </a:r>
                      <a:endParaRPr lang="en-US" sz="1100" dirty="0">
                        <a:solidFill>
                          <a:schemeClr val="tx1"/>
                        </a:solidFill>
                        <a:latin typeface="Calibri" pitchFamily="34" charset="0"/>
                        <a:cs typeface="Calibri" pitchFamily="34" charset="0"/>
                      </a:endParaRPr>
                    </a:p>
                  </a:txBody>
                  <a:tcPr anchor="ctr">
                    <a:solidFill>
                      <a:srgbClr val="FFC000"/>
                    </a:solidFill>
                  </a:tcPr>
                </a:tc>
                <a:tc>
                  <a:txBody>
                    <a:bodyPr/>
                    <a:lstStyle/>
                    <a:p>
                      <a:pPr algn="ctr"/>
                      <a:r>
                        <a:rPr lang="en-GB" sz="1100" dirty="0" smtClean="0">
                          <a:solidFill>
                            <a:schemeClr val="tx1"/>
                          </a:solidFill>
                          <a:latin typeface="Calibri" pitchFamily="34" charset="0"/>
                          <a:cs typeface="Calibri" pitchFamily="34" charset="0"/>
                        </a:rPr>
                        <a:t>Prerequisites</a:t>
                      </a:r>
                      <a:endParaRPr lang="en-US" sz="1100" dirty="0">
                        <a:solidFill>
                          <a:schemeClr val="tx1"/>
                        </a:solidFill>
                        <a:latin typeface="Calibri" pitchFamily="34" charset="0"/>
                        <a:cs typeface="Calibri" pitchFamily="34" charset="0"/>
                      </a:endParaRPr>
                    </a:p>
                  </a:txBody>
                  <a:tcPr anchor="ctr">
                    <a:solidFill>
                      <a:srgbClr val="FFC000"/>
                    </a:solidFill>
                  </a:tcPr>
                </a:tc>
                <a:tc>
                  <a:txBody>
                    <a:bodyPr/>
                    <a:lstStyle/>
                    <a:p>
                      <a:pPr algn="ctr"/>
                      <a:r>
                        <a:rPr lang="en-GB" sz="1100" dirty="0" smtClean="0">
                          <a:solidFill>
                            <a:schemeClr val="tx1"/>
                          </a:solidFill>
                          <a:latin typeface="Calibri" pitchFamily="34" charset="0"/>
                          <a:cs typeface="Calibri" pitchFamily="34" charset="0"/>
                        </a:rPr>
                        <a:t>Start Date</a:t>
                      </a:r>
                      <a:endParaRPr lang="en-US" sz="1100" dirty="0">
                        <a:solidFill>
                          <a:schemeClr val="tx1"/>
                        </a:solidFill>
                        <a:latin typeface="Calibri" pitchFamily="34" charset="0"/>
                        <a:cs typeface="Calibri" pitchFamily="34" charset="0"/>
                      </a:endParaRPr>
                    </a:p>
                  </a:txBody>
                  <a:tcPr anchor="ctr">
                    <a:solidFill>
                      <a:srgbClr val="FFC000"/>
                    </a:solidFill>
                  </a:tcPr>
                </a:tc>
                <a:tc>
                  <a:txBody>
                    <a:bodyPr/>
                    <a:lstStyle/>
                    <a:p>
                      <a:pPr algn="ctr"/>
                      <a:r>
                        <a:rPr lang="en-GB" sz="1100" dirty="0" smtClean="0">
                          <a:solidFill>
                            <a:schemeClr val="tx1"/>
                          </a:solidFill>
                          <a:latin typeface="Calibri" pitchFamily="34" charset="0"/>
                          <a:cs typeface="Calibri" pitchFamily="34" charset="0"/>
                        </a:rPr>
                        <a:t>Finish</a:t>
                      </a:r>
                      <a:r>
                        <a:rPr lang="en-GB" sz="1100" baseline="0" dirty="0" smtClean="0">
                          <a:solidFill>
                            <a:schemeClr val="tx1"/>
                          </a:solidFill>
                          <a:latin typeface="Calibri" pitchFamily="34" charset="0"/>
                          <a:cs typeface="Calibri" pitchFamily="34" charset="0"/>
                        </a:rPr>
                        <a:t> Date</a:t>
                      </a:r>
                      <a:endParaRPr lang="en-US" sz="1100" dirty="0">
                        <a:solidFill>
                          <a:schemeClr val="tx1"/>
                        </a:solidFill>
                        <a:latin typeface="Calibri" pitchFamily="34" charset="0"/>
                        <a:cs typeface="Calibri" pitchFamily="34" charset="0"/>
                      </a:endParaRPr>
                    </a:p>
                  </a:txBody>
                  <a:tcPr anchor="ctr">
                    <a:solidFill>
                      <a:srgbClr val="FFC000"/>
                    </a:solidFill>
                  </a:tcPr>
                </a:tc>
                <a:tc>
                  <a:txBody>
                    <a:bodyPr/>
                    <a:lstStyle/>
                    <a:p>
                      <a:pPr algn="ctr"/>
                      <a:r>
                        <a:rPr lang="en-GB" sz="1100" dirty="0" smtClean="0">
                          <a:solidFill>
                            <a:schemeClr val="tx1"/>
                          </a:solidFill>
                          <a:latin typeface="Calibri" pitchFamily="34" charset="0"/>
                          <a:cs typeface="Calibri" pitchFamily="34" charset="0"/>
                        </a:rPr>
                        <a:t>Resources Needed</a:t>
                      </a:r>
                      <a:endParaRPr lang="en-US" sz="1100" dirty="0">
                        <a:solidFill>
                          <a:schemeClr val="tx1"/>
                        </a:solidFill>
                        <a:latin typeface="Calibri" pitchFamily="34" charset="0"/>
                        <a:cs typeface="Calibri" pitchFamily="34" charset="0"/>
                      </a:endParaRPr>
                    </a:p>
                  </a:txBody>
                  <a:tcPr anchor="ctr">
                    <a:solidFill>
                      <a:srgbClr val="FFC000"/>
                    </a:solidFill>
                  </a:tcPr>
                </a:tc>
                <a:tc>
                  <a:txBody>
                    <a:bodyPr/>
                    <a:lstStyle/>
                    <a:p>
                      <a:pPr algn="ctr"/>
                      <a:r>
                        <a:rPr lang="en-GB" sz="1100" dirty="0" smtClean="0">
                          <a:solidFill>
                            <a:schemeClr val="tx1"/>
                          </a:solidFill>
                          <a:latin typeface="Calibri" pitchFamily="34" charset="0"/>
                          <a:cs typeface="Calibri" pitchFamily="34" charset="0"/>
                        </a:rPr>
                        <a:t>Comments</a:t>
                      </a:r>
                      <a:endParaRPr lang="en-US" sz="1100" dirty="0">
                        <a:solidFill>
                          <a:schemeClr val="tx1"/>
                        </a:solidFill>
                        <a:latin typeface="Calibri" pitchFamily="34" charset="0"/>
                        <a:cs typeface="Calibri" pitchFamily="34" charset="0"/>
                      </a:endParaRPr>
                    </a:p>
                  </a:txBody>
                  <a:tcPr anchor="ctr"/>
                </a:tc>
                <a:tc>
                  <a:txBody>
                    <a:bodyPr/>
                    <a:lstStyle/>
                    <a:p>
                      <a:pPr algn="ctr"/>
                      <a:r>
                        <a:rPr lang="en-GB" sz="1100" dirty="0" smtClean="0">
                          <a:solidFill>
                            <a:schemeClr val="tx1"/>
                          </a:solidFill>
                          <a:latin typeface="Calibri" pitchFamily="34" charset="0"/>
                          <a:cs typeface="Calibri" pitchFamily="34" charset="0"/>
                        </a:rPr>
                        <a:t>Feedback on Task</a:t>
                      </a:r>
                      <a:endParaRPr lang="en-US" sz="1100" dirty="0">
                        <a:solidFill>
                          <a:schemeClr val="tx1"/>
                        </a:solidFill>
                        <a:latin typeface="Calibri" pitchFamily="34" charset="0"/>
                        <a:cs typeface="Calibri" pitchFamily="34" charset="0"/>
                      </a:endParaRPr>
                    </a:p>
                  </a:txBody>
                  <a:tcPr anchor="ctr"/>
                </a:tc>
              </a:tr>
              <a:tr h="857256">
                <a:tc>
                  <a:txBody>
                    <a:bodyPr/>
                    <a:lstStyle/>
                    <a:p>
                      <a:pPr algn="ctr"/>
                      <a:r>
                        <a:rPr lang="en-GB" sz="1100" dirty="0" smtClean="0">
                          <a:solidFill>
                            <a:schemeClr val="tx1"/>
                          </a:solidFill>
                          <a:latin typeface="Calibri" pitchFamily="34" charset="0"/>
                          <a:cs typeface="Calibri" pitchFamily="34" charset="0"/>
                        </a:rPr>
                        <a:t>1</a:t>
                      </a:r>
                      <a:endParaRPr lang="en-US" sz="1100" dirty="0">
                        <a:solidFill>
                          <a:schemeClr val="tx1"/>
                        </a:solidFill>
                        <a:latin typeface="Calibri" pitchFamily="34" charset="0"/>
                        <a:cs typeface="Calibri" pitchFamily="34" charset="0"/>
                      </a:endParaRPr>
                    </a:p>
                  </a:txBody>
                  <a:tcPr anchor="ctr">
                    <a:solidFill>
                      <a:schemeClr val="bg2">
                        <a:lumMod val="9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100" dirty="0" smtClean="0">
                          <a:solidFill>
                            <a:schemeClr val="tx1"/>
                          </a:solidFill>
                          <a:latin typeface="Calibri" pitchFamily="34" charset="0"/>
                          <a:cs typeface="Calibri" pitchFamily="34" charset="0"/>
                        </a:rPr>
                        <a:t>Create navigational site map</a:t>
                      </a:r>
                      <a:r>
                        <a:rPr lang="en-GB" sz="1100" baseline="0" dirty="0" smtClean="0">
                          <a:solidFill>
                            <a:schemeClr val="tx1"/>
                          </a:solidFill>
                          <a:latin typeface="Calibri" pitchFamily="34" charset="0"/>
                          <a:cs typeface="Calibri" pitchFamily="34" charset="0"/>
                        </a:rPr>
                        <a:t> to show all of web pages to be created.</a:t>
                      </a:r>
                      <a:endParaRPr lang="en-US" sz="1100" dirty="0" smtClean="0">
                        <a:solidFill>
                          <a:schemeClr val="tx1"/>
                        </a:solidFill>
                        <a:latin typeface="Calibri" pitchFamily="34" charset="0"/>
                        <a:cs typeface="Calibri" pitchFamily="34" charset="0"/>
                      </a:endParaRPr>
                    </a:p>
                    <a:p>
                      <a:pPr algn="ctr"/>
                      <a:endParaRPr lang="en-US" sz="1100" dirty="0">
                        <a:solidFill>
                          <a:schemeClr val="tx1"/>
                        </a:solidFill>
                        <a:latin typeface="Calibri" pitchFamily="34" charset="0"/>
                        <a:cs typeface="Calibri" pitchFamily="34" charset="0"/>
                      </a:endParaRPr>
                    </a:p>
                  </a:txBody>
                  <a:tcPr anchor="ctr">
                    <a:solidFill>
                      <a:schemeClr val="bg2">
                        <a:lumMod val="90000"/>
                      </a:schemeClr>
                    </a:solidFill>
                  </a:tcPr>
                </a:tc>
                <a:tc>
                  <a:txBody>
                    <a:bodyPr/>
                    <a:lstStyle/>
                    <a:p>
                      <a:pPr algn="ctr"/>
                      <a:r>
                        <a:rPr lang="en-GB" sz="1100" dirty="0" smtClean="0">
                          <a:solidFill>
                            <a:schemeClr val="tx1"/>
                          </a:solidFill>
                          <a:latin typeface="Calibri" pitchFamily="34" charset="0"/>
                          <a:cs typeface="Calibri" pitchFamily="34" charset="0"/>
                        </a:rPr>
                        <a:t>None</a:t>
                      </a:r>
                    </a:p>
                    <a:p>
                      <a:pPr algn="ctr"/>
                      <a:r>
                        <a:rPr lang="en-GB" sz="1100" dirty="0" smtClean="0">
                          <a:solidFill>
                            <a:schemeClr val="tx1"/>
                          </a:solidFill>
                          <a:latin typeface="Calibri" pitchFamily="34" charset="0"/>
                          <a:cs typeface="Calibri" pitchFamily="34" charset="0"/>
                        </a:rPr>
                        <a:t>&lt;&lt;is there a task</a:t>
                      </a:r>
                      <a:r>
                        <a:rPr lang="en-GB" sz="1100" baseline="0" dirty="0" smtClean="0">
                          <a:solidFill>
                            <a:schemeClr val="tx1"/>
                          </a:solidFill>
                          <a:latin typeface="Calibri" pitchFamily="34" charset="0"/>
                          <a:cs typeface="Calibri" pitchFamily="34" charset="0"/>
                        </a:rPr>
                        <a:t> that needs to be completed before this task can be performed – for example before you can produce the pages you must design them&gt;&gt;</a:t>
                      </a:r>
                      <a:endParaRPr lang="en-US" sz="1100" dirty="0" smtClean="0">
                        <a:solidFill>
                          <a:schemeClr val="tx1"/>
                        </a:solidFill>
                        <a:latin typeface="Calibri" pitchFamily="34" charset="0"/>
                        <a:cs typeface="Calibri" pitchFamily="34" charset="0"/>
                      </a:endParaRPr>
                    </a:p>
                    <a:p>
                      <a:pPr algn="ctr"/>
                      <a:endParaRPr lang="en-US" sz="1100" dirty="0">
                        <a:solidFill>
                          <a:schemeClr val="tx1"/>
                        </a:solidFill>
                        <a:latin typeface="Calibri" pitchFamily="34" charset="0"/>
                        <a:cs typeface="Calibri" pitchFamily="34" charset="0"/>
                      </a:endParaRPr>
                    </a:p>
                  </a:txBody>
                  <a:tcPr anchor="ctr">
                    <a:solidFill>
                      <a:schemeClr val="bg2">
                        <a:lumMod val="90000"/>
                      </a:schemeClr>
                    </a:solidFill>
                  </a:tcPr>
                </a:tc>
                <a:tc>
                  <a:txBody>
                    <a:bodyPr/>
                    <a:lstStyle/>
                    <a:p>
                      <a:pPr algn="ctr"/>
                      <a:r>
                        <a:rPr lang="en-GB" sz="1100" dirty="0" smtClean="0">
                          <a:solidFill>
                            <a:schemeClr val="tx1"/>
                          </a:solidFill>
                          <a:latin typeface="Calibri" pitchFamily="34" charset="0"/>
                          <a:cs typeface="Calibri" pitchFamily="34" charset="0"/>
                        </a:rPr>
                        <a:t>12/12/2009</a:t>
                      </a:r>
                      <a:endParaRPr lang="en-US" sz="1100" dirty="0">
                        <a:solidFill>
                          <a:schemeClr val="tx1"/>
                        </a:solidFill>
                        <a:latin typeface="Calibri" pitchFamily="34" charset="0"/>
                        <a:cs typeface="Calibri" pitchFamily="34" charset="0"/>
                      </a:endParaRPr>
                    </a:p>
                  </a:txBody>
                  <a:tcPr anchor="ctr">
                    <a:solidFill>
                      <a:schemeClr val="bg2">
                        <a:lumMod val="90000"/>
                      </a:schemeClr>
                    </a:solidFill>
                  </a:tcPr>
                </a:tc>
                <a:tc>
                  <a:txBody>
                    <a:bodyPr/>
                    <a:lstStyle/>
                    <a:p>
                      <a:pPr algn="ctr"/>
                      <a:r>
                        <a:rPr lang="en-GB" sz="1100" dirty="0" smtClean="0">
                          <a:solidFill>
                            <a:schemeClr val="tx1"/>
                          </a:solidFill>
                          <a:latin typeface="Calibri" pitchFamily="34" charset="0"/>
                          <a:cs typeface="Calibri" pitchFamily="34" charset="0"/>
                        </a:rPr>
                        <a:t>12/12/2009</a:t>
                      </a:r>
                      <a:endParaRPr lang="en-US" sz="1100" dirty="0">
                        <a:solidFill>
                          <a:schemeClr val="tx1"/>
                        </a:solidFill>
                        <a:latin typeface="Calibri" pitchFamily="34" charset="0"/>
                        <a:cs typeface="Calibri" pitchFamily="34" charset="0"/>
                      </a:endParaRPr>
                    </a:p>
                  </a:txBody>
                  <a:tcPr anchor="ctr">
                    <a:solidFill>
                      <a:schemeClr val="bg2">
                        <a:lumMod val="90000"/>
                      </a:schemeClr>
                    </a:solidFill>
                  </a:tcPr>
                </a:tc>
                <a:tc>
                  <a:txBody>
                    <a:bodyPr/>
                    <a:lstStyle/>
                    <a:p>
                      <a:pPr algn="ctr"/>
                      <a:r>
                        <a:rPr lang="en-GB" sz="1100" dirty="0" smtClean="0">
                          <a:solidFill>
                            <a:schemeClr val="tx1"/>
                          </a:solidFill>
                          <a:latin typeface="Calibri" pitchFamily="34" charset="0"/>
                          <a:cs typeface="Calibri" pitchFamily="34" charset="0"/>
                        </a:rPr>
                        <a:t>Computer, Word,</a:t>
                      </a:r>
                      <a:r>
                        <a:rPr lang="en-GB" sz="1100" baseline="0" dirty="0" smtClean="0">
                          <a:solidFill>
                            <a:schemeClr val="tx1"/>
                          </a:solidFill>
                          <a:latin typeface="Calibri" pitchFamily="34" charset="0"/>
                          <a:cs typeface="Calibri" pitchFamily="34" charset="0"/>
                        </a:rPr>
                        <a:t> Printer.</a:t>
                      </a:r>
                      <a:endParaRPr lang="en-US" sz="1100" dirty="0">
                        <a:solidFill>
                          <a:schemeClr val="tx1"/>
                        </a:solidFill>
                        <a:latin typeface="Calibri" pitchFamily="34" charset="0"/>
                        <a:cs typeface="Calibri" pitchFamily="34" charset="0"/>
                      </a:endParaRPr>
                    </a:p>
                  </a:txBody>
                  <a:tcPr anchor="ctr">
                    <a:solidFill>
                      <a:schemeClr val="bg2">
                        <a:lumMod val="90000"/>
                      </a:schemeClr>
                    </a:solidFill>
                  </a:tcPr>
                </a:tc>
                <a:tc>
                  <a:txBody>
                    <a:bodyPr/>
                    <a:lstStyle/>
                    <a:p>
                      <a:pPr marL="0" algn="ctr" defTabSz="914400" rtl="0" eaLnBrk="1" latinLnBrk="0" hangingPunct="1"/>
                      <a:r>
                        <a:rPr lang="en-GB" sz="1100" kern="1200" dirty="0" smtClean="0">
                          <a:solidFill>
                            <a:schemeClr val="tx1"/>
                          </a:solidFill>
                          <a:latin typeface="Calibri" pitchFamily="34" charset="0"/>
                          <a:ea typeface="+mn-ea"/>
                          <a:cs typeface="Calibri" pitchFamily="34" charset="0"/>
                        </a:rPr>
                        <a:t>This will be created in Word using auto-shapes</a:t>
                      </a:r>
                      <a:r>
                        <a:rPr lang="en-GB" sz="1100" kern="1200" baseline="0" dirty="0" smtClean="0">
                          <a:solidFill>
                            <a:schemeClr val="tx1"/>
                          </a:solidFill>
                          <a:latin typeface="Calibri" pitchFamily="34" charset="0"/>
                          <a:ea typeface="+mn-ea"/>
                          <a:cs typeface="Calibri" pitchFamily="34" charset="0"/>
                        </a:rPr>
                        <a:t> or text boxes.  It will indicate the navigational directional </a:t>
                      </a:r>
                      <a:endParaRPr lang="en-US" sz="1100" kern="1200" dirty="0" smtClean="0">
                        <a:solidFill>
                          <a:schemeClr val="tx1"/>
                        </a:solidFill>
                        <a:latin typeface="Calibri" pitchFamily="34" charset="0"/>
                        <a:ea typeface="+mn-ea"/>
                        <a:cs typeface="Calibri" pitchFamily="34" charset="0"/>
                      </a:endParaRPr>
                    </a:p>
                  </a:txBody>
                  <a:tcPr anchor="ctr">
                    <a:solidFill>
                      <a:schemeClr val="accent1">
                        <a:lumMod val="60000"/>
                        <a:lumOff val="40000"/>
                      </a:schemeClr>
                    </a:solidFill>
                  </a:tcPr>
                </a:tc>
                <a:tc>
                  <a:txBody>
                    <a:bodyPr/>
                    <a:lstStyle/>
                    <a:p>
                      <a:pPr marL="0" algn="ctr" defTabSz="914400" rtl="0" eaLnBrk="1" latinLnBrk="0" hangingPunct="1"/>
                      <a:r>
                        <a:rPr lang="en-GB" sz="1100" kern="1200" baseline="0" dirty="0" smtClean="0">
                          <a:solidFill>
                            <a:schemeClr val="tx1"/>
                          </a:solidFill>
                          <a:latin typeface="Calibri" pitchFamily="34" charset="0"/>
                          <a:ea typeface="+mn-ea"/>
                          <a:cs typeface="Calibri" pitchFamily="34" charset="0"/>
                        </a:rPr>
                        <a:t>&lt;&lt;Will contain  information about how the task was completed was it done, on time, what lessons were learnt and any other important information&gt;&gt;</a:t>
                      </a:r>
                      <a:endParaRPr lang="en-US" sz="1100" kern="1200" dirty="0" smtClean="0">
                        <a:solidFill>
                          <a:schemeClr val="tx1"/>
                        </a:solidFill>
                        <a:latin typeface="Calibri" pitchFamily="34" charset="0"/>
                        <a:ea typeface="+mn-ea"/>
                        <a:cs typeface="Calibri" pitchFamily="34" charset="0"/>
                      </a:endParaRPr>
                    </a:p>
                  </a:txBody>
                  <a:tcPr anchor="ctr">
                    <a:solidFill>
                      <a:schemeClr val="accent1">
                        <a:lumMod val="60000"/>
                        <a:lumOff val="40000"/>
                      </a:schemeClr>
                    </a:solidFill>
                  </a:tcPr>
                </a:tc>
              </a:tr>
              <a:tr h="136222">
                <a:tc>
                  <a:txBody>
                    <a:bodyPr/>
                    <a:lstStyle/>
                    <a:p>
                      <a:pPr algn="ctr"/>
                      <a:r>
                        <a:rPr lang="en-US" sz="1100" dirty="0" smtClean="0">
                          <a:solidFill>
                            <a:schemeClr val="tx1"/>
                          </a:solidFill>
                          <a:latin typeface="Calibri" pitchFamily="34" charset="0"/>
                          <a:cs typeface="Calibri" pitchFamily="34" charset="0"/>
                        </a:rPr>
                        <a:t>2</a:t>
                      </a:r>
                      <a:endParaRPr lang="en-US" sz="1100" dirty="0">
                        <a:solidFill>
                          <a:schemeClr val="tx1"/>
                        </a:solidFill>
                        <a:latin typeface="Calibri" pitchFamily="34" charset="0"/>
                        <a:cs typeface="Calibri" pitchFamily="34" charset="0"/>
                      </a:endParaRPr>
                    </a:p>
                  </a:txBody>
                  <a:tcPr anchor="ctr"/>
                </a:tc>
                <a:tc>
                  <a:txBody>
                    <a:bodyPr/>
                    <a:lstStyle/>
                    <a:p>
                      <a:pPr algn="ctr"/>
                      <a:endParaRPr lang="en-US" sz="1100" dirty="0">
                        <a:solidFill>
                          <a:schemeClr val="tx1"/>
                        </a:solidFill>
                        <a:latin typeface="Calibri" pitchFamily="34" charset="0"/>
                        <a:cs typeface="Calibri" pitchFamily="34" charset="0"/>
                      </a:endParaRPr>
                    </a:p>
                  </a:txBody>
                  <a:tcPr anchor="ctr"/>
                </a:tc>
                <a:tc>
                  <a:txBody>
                    <a:bodyPr/>
                    <a:lstStyle/>
                    <a:p>
                      <a:pPr algn="ctr"/>
                      <a:endParaRPr lang="en-US" sz="1100" dirty="0">
                        <a:solidFill>
                          <a:schemeClr val="tx1"/>
                        </a:solidFill>
                        <a:latin typeface="Calibri" pitchFamily="34" charset="0"/>
                        <a:cs typeface="Calibri" pitchFamily="34" charset="0"/>
                      </a:endParaRPr>
                    </a:p>
                  </a:txBody>
                  <a:tcPr anchor="ctr"/>
                </a:tc>
                <a:tc>
                  <a:txBody>
                    <a:bodyPr/>
                    <a:lstStyle/>
                    <a:p>
                      <a:pPr algn="ctr"/>
                      <a:endParaRPr lang="en-US" sz="1100" dirty="0">
                        <a:solidFill>
                          <a:schemeClr val="tx1"/>
                        </a:solidFill>
                        <a:latin typeface="Calibri" pitchFamily="34" charset="0"/>
                        <a:cs typeface="Calibri" pitchFamily="34" charset="0"/>
                      </a:endParaRPr>
                    </a:p>
                  </a:txBody>
                  <a:tcPr anchor="ctr"/>
                </a:tc>
                <a:tc>
                  <a:txBody>
                    <a:bodyPr/>
                    <a:lstStyle/>
                    <a:p>
                      <a:pPr algn="ctr"/>
                      <a:endParaRPr lang="en-US" sz="1100" dirty="0">
                        <a:solidFill>
                          <a:schemeClr val="tx1"/>
                        </a:solidFill>
                        <a:latin typeface="Calibri" pitchFamily="34" charset="0"/>
                        <a:cs typeface="Calibri" pitchFamily="34" charset="0"/>
                      </a:endParaRPr>
                    </a:p>
                  </a:txBody>
                  <a:tcPr anchor="ctr"/>
                </a:tc>
                <a:tc>
                  <a:txBody>
                    <a:bodyPr/>
                    <a:lstStyle/>
                    <a:p>
                      <a:pPr algn="ctr"/>
                      <a:endParaRPr lang="en-US" sz="1100" dirty="0">
                        <a:solidFill>
                          <a:schemeClr val="tx1"/>
                        </a:solidFill>
                        <a:latin typeface="Calibri" pitchFamily="34" charset="0"/>
                        <a:cs typeface="Calibri" pitchFamily="34" charset="0"/>
                      </a:endParaRPr>
                    </a:p>
                  </a:txBody>
                  <a:tcPr anchor="ctr"/>
                </a:tc>
                <a:tc>
                  <a:txBody>
                    <a:bodyPr/>
                    <a:lstStyle/>
                    <a:p>
                      <a:pPr algn="ctr"/>
                      <a:endParaRPr lang="en-US" sz="1100" dirty="0">
                        <a:solidFill>
                          <a:schemeClr val="tx1"/>
                        </a:solidFill>
                        <a:latin typeface="Calibri" pitchFamily="34" charset="0"/>
                        <a:cs typeface="Calibri" pitchFamily="34" charset="0"/>
                      </a:endParaRPr>
                    </a:p>
                  </a:txBody>
                  <a:tcPr anchor="ctr"/>
                </a:tc>
                <a:tc>
                  <a:txBody>
                    <a:bodyPr/>
                    <a:lstStyle/>
                    <a:p>
                      <a:pPr algn="ctr"/>
                      <a:endParaRPr lang="en-US" sz="1100" dirty="0">
                        <a:solidFill>
                          <a:schemeClr val="tx1"/>
                        </a:solidFill>
                        <a:latin typeface="Calibri" pitchFamily="34" charset="0"/>
                        <a:cs typeface="Calibri" pitchFamily="34" charset="0"/>
                      </a:endParaRPr>
                    </a:p>
                  </a:txBody>
                  <a:tcPr anchor="ctr"/>
                </a:tc>
              </a:tr>
            </a:tbl>
          </a:graphicData>
        </a:graphic>
      </p:graphicFrame>
      <p:sp>
        <p:nvSpPr>
          <p:cNvPr id="6" name="Content Placeholder 2"/>
          <p:cNvSpPr txBox="1">
            <a:spLocks/>
          </p:cNvSpPr>
          <p:nvPr/>
        </p:nvSpPr>
        <p:spPr>
          <a:xfrm>
            <a:off x="285720" y="3857628"/>
            <a:ext cx="8643998" cy="1357298"/>
          </a:xfrm>
          <a:prstGeom prst="rect">
            <a:avLst/>
          </a:prstGeom>
        </p:spPr>
        <p:txBody>
          <a:bodyPr vert="horz" lIns="91440" tIns="45720" rIns="91440" bIns="45720" rtlCol="0">
            <a:noAutofit/>
          </a:bodyPr>
          <a:lstStyle/>
          <a:p>
            <a:pPr marR="0" lvl="0" algn="ctr" defTabSz="914400" rtl="0" eaLnBrk="1" fontAlgn="auto" latinLnBrk="0" hangingPunct="1">
              <a:lnSpc>
                <a:spcPct val="100000"/>
              </a:lnSpc>
              <a:spcBef>
                <a:spcPct val="20000"/>
              </a:spcBef>
              <a:spcAft>
                <a:spcPts val="0"/>
              </a:spcAft>
              <a:buClrTx/>
              <a:buSzTx/>
              <a:tabLst/>
              <a:defRPr/>
            </a:pPr>
            <a:r>
              <a:rPr lang="en-GB" sz="1600" b="1" dirty="0" smtClean="0">
                <a:latin typeface="Calibri" pitchFamily="34" charset="0"/>
                <a:cs typeface="Calibri" pitchFamily="34" charset="0"/>
              </a:rPr>
              <a:t>This is a live document and as such will need to be completed as and when you complete tasks – explaining  your views on the task.</a:t>
            </a:r>
          </a:p>
        </p:txBody>
      </p:sp>
      <p:graphicFrame>
        <p:nvGraphicFramePr>
          <p:cNvPr id="7" name="Table 6"/>
          <p:cNvGraphicFramePr>
            <a:graphicFrameLocks noGrp="1"/>
          </p:cNvGraphicFramePr>
          <p:nvPr>
            <p:extLst>
              <p:ext uri="{D42A27DB-BD31-4B8C-83A1-F6EECF244321}">
                <p14:modId xmlns:p14="http://schemas.microsoft.com/office/powerpoint/2010/main" val="1367193263"/>
              </p:ext>
            </p:extLst>
          </p:nvPr>
        </p:nvGraphicFramePr>
        <p:xfrm>
          <a:off x="214278" y="4437112"/>
          <a:ext cx="8715439" cy="1368152"/>
        </p:xfrm>
        <a:graphic>
          <a:graphicData uri="http://schemas.openxmlformats.org/drawingml/2006/table">
            <a:tbl>
              <a:tblPr firstRow="1" bandRow="1">
                <a:tableStyleId>{5C22544A-7EE6-4342-B048-85BDC9FD1C3A}</a:tableStyleId>
              </a:tblPr>
              <a:tblGrid>
                <a:gridCol w="3319207"/>
                <a:gridCol w="5396232"/>
              </a:tblGrid>
              <a:tr h="1368152">
                <a:tc>
                  <a:txBody>
                    <a:bodyPr/>
                    <a:lstStyle/>
                    <a:p>
                      <a:pPr>
                        <a:spcAft>
                          <a:spcPts val="0"/>
                        </a:spcAft>
                      </a:pPr>
                      <a:r>
                        <a:rPr lang="en-GB" sz="1400" dirty="0">
                          <a:solidFill>
                            <a:schemeClr val="tx1"/>
                          </a:solidFill>
                          <a:latin typeface="Calibri" pitchFamily="34" charset="0"/>
                          <a:ea typeface="Times New Roman"/>
                          <a:cs typeface="Calibri" pitchFamily="34" charset="0"/>
                        </a:rPr>
                        <a:t>Pass – </a:t>
                      </a:r>
                      <a:r>
                        <a:rPr lang="en-GB" sz="1400" b="1" dirty="0">
                          <a:solidFill>
                            <a:schemeClr val="tx1"/>
                          </a:solidFill>
                          <a:latin typeface="Calibri" pitchFamily="34" charset="0"/>
                          <a:ea typeface="Times New Roman"/>
                          <a:cs typeface="Calibri" pitchFamily="34" charset="0"/>
                        </a:rPr>
                        <a:t>brief </a:t>
                      </a:r>
                      <a:r>
                        <a:rPr lang="en-GB" sz="1400" dirty="0">
                          <a:solidFill>
                            <a:schemeClr val="tx1"/>
                          </a:solidFill>
                          <a:latin typeface="Calibri" pitchFamily="34" charset="0"/>
                          <a:ea typeface="Times New Roman"/>
                          <a:cs typeface="Calibri" pitchFamily="34" charset="0"/>
                        </a:rPr>
                        <a:t>plan of the website identified</a:t>
                      </a:r>
                    </a:p>
                    <a:p>
                      <a:pPr marL="342900" lvl="0" indent="-342900">
                        <a:spcAft>
                          <a:spcPts val="0"/>
                        </a:spcAft>
                        <a:buFont typeface="Symbol"/>
                        <a:buChar char=""/>
                      </a:pPr>
                      <a:r>
                        <a:rPr lang="en-GB" sz="1400" dirty="0" smtClean="0">
                          <a:solidFill>
                            <a:schemeClr val="tx1"/>
                          </a:solidFill>
                          <a:latin typeface="Calibri" pitchFamily="34" charset="0"/>
                          <a:ea typeface="Times New Roman"/>
                          <a:cs typeface="Calibri" pitchFamily="34" charset="0"/>
                        </a:rPr>
                        <a:t>List </a:t>
                      </a:r>
                      <a:r>
                        <a:rPr lang="en-GB" sz="1400" b="1" dirty="0">
                          <a:solidFill>
                            <a:schemeClr val="tx1"/>
                          </a:solidFill>
                          <a:latin typeface="Calibri" pitchFamily="34" charset="0"/>
                          <a:ea typeface="Times New Roman"/>
                          <a:cs typeface="Calibri" pitchFamily="34" charset="0"/>
                        </a:rPr>
                        <a:t>a feature </a:t>
                      </a:r>
                      <a:r>
                        <a:rPr lang="en-GB" sz="1400" dirty="0">
                          <a:solidFill>
                            <a:schemeClr val="tx1"/>
                          </a:solidFill>
                          <a:latin typeface="Calibri" pitchFamily="34" charset="0"/>
                          <a:ea typeface="Times New Roman"/>
                          <a:cs typeface="Calibri" pitchFamily="34" charset="0"/>
                        </a:rPr>
                        <a:t>that they will use to help website </a:t>
                      </a:r>
                      <a:r>
                        <a:rPr lang="en-GB" sz="1400" dirty="0" smtClean="0">
                          <a:solidFill>
                            <a:schemeClr val="tx1"/>
                          </a:solidFill>
                          <a:latin typeface="Calibri" pitchFamily="34" charset="0"/>
                          <a:ea typeface="Times New Roman"/>
                          <a:cs typeface="Calibri" pitchFamily="34" charset="0"/>
                        </a:rPr>
                        <a:t>met the clients needs</a:t>
                      </a:r>
                      <a:endParaRPr lang="en-GB" sz="1400" dirty="0">
                        <a:solidFill>
                          <a:schemeClr val="tx1"/>
                        </a:solidFill>
                        <a:latin typeface="Calibri" pitchFamily="34" charset="0"/>
                        <a:ea typeface="Times New Roman"/>
                        <a:cs typeface="Calibri" pitchFamily="34" charset="0"/>
                      </a:endParaRPr>
                    </a:p>
                    <a:p>
                      <a:pPr marL="342900" lvl="0" indent="-342900">
                        <a:spcAft>
                          <a:spcPts val="0"/>
                        </a:spcAft>
                        <a:buFont typeface="Symbol"/>
                        <a:buChar char=""/>
                      </a:pPr>
                      <a:r>
                        <a:rPr lang="en-GB" sz="1400" b="1" dirty="0">
                          <a:solidFill>
                            <a:schemeClr val="tx1"/>
                          </a:solidFill>
                          <a:latin typeface="Calibri" pitchFamily="34" charset="0"/>
                          <a:ea typeface="Times New Roman"/>
                          <a:cs typeface="Calibri" pitchFamily="34" charset="0"/>
                        </a:rPr>
                        <a:t>A list </a:t>
                      </a:r>
                      <a:r>
                        <a:rPr lang="en-GB" sz="1400" dirty="0">
                          <a:solidFill>
                            <a:schemeClr val="tx1"/>
                          </a:solidFill>
                          <a:latin typeface="Calibri" pitchFamily="34" charset="0"/>
                          <a:ea typeface="Times New Roman"/>
                          <a:cs typeface="Calibri" pitchFamily="34" charset="0"/>
                        </a:rPr>
                        <a:t>of tasks to be carried out, mind maps and </a:t>
                      </a:r>
                      <a:r>
                        <a:rPr lang="en-GB" sz="1400" b="1" dirty="0">
                          <a:solidFill>
                            <a:schemeClr val="tx1"/>
                          </a:solidFill>
                          <a:latin typeface="Calibri" pitchFamily="34" charset="0"/>
                          <a:ea typeface="Times New Roman"/>
                          <a:cs typeface="Calibri" pitchFamily="34" charset="0"/>
                        </a:rPr>
                        <a:t>simple </a:t>
                      </a:r>
                      <a:r>
                        <a:rPr lang="en-GB" sz="1400" dirty="0">
                          <a:solidFill>
                            <a:schemeClr val="tx1"/>
                          </a:solidFill>
                          <a:latin typeface="Calibri" pitchFamily="34" charset="0"/>
                          <a:ea typeface="Times New Roman"/>
                          <a:cs typeface="Calibri" pitchFamily="34" charset="0"/>
                        </a:rPr>
                        <a:t>page plans for the website including </a:t>
                      </a:r>
                      <a:r>
                        <a:rPr lang="en-GB" sz="1400" b="1" dirty="0">
                          <a:solidFill>
                            <a:schemeClr val="tx1"/>
                          </a:solidFill>
                          <a:latin typeface="Calibri" pitchFamily="34" charset="0"/>
                          <a:ea typeface="Times New Roman"/>
                          <a:cs typeface="Calibri" pitchFamily="34" charset="0"/>
                        </a:rPr>
                        <a:t>possible use </a:t>
                      </a:r>
                      <a:r>
                        <a:rPr lang="en-GB" sz="1400" dirty="0">
                          <a:solidFill>
                            <a:schemeClr val="tx1"/>
                          </a:solidFill>
                          <a:latin typeface="Calibri" pitchFamily="34" charset="0"/>
                          <a:ea typeface="Times New Roman"/>
                          <a:cs typeface="Calibri" pitchFamily="34" charset="0"/>
                        </a:rPr>
                        <a:t>of links</a:t>
                      </a:r>
                    </a:p>
                  </a:txBody>
                  <a:tcPr marL="68580" marR="68580" marT="0" marB="0">
                    <a:solidFill>
                      <a:schemeClr val="accent1">
                        <a:alpha val="0"/>
                      </a:schemeClr>
                    </a:solidFill>
                  </a:tcPr>
                </a:tc>
                <a:tc>
                  <a:txBody>
                    <a:bodyPr/>
                    <a:lstStyle/>
                    <a:p>
                      <a:pPr>
                        <a:spcAft>
                          <a:spcPts val="0"/>
                        </a:spcAft>
                      </a:pPr>
                      <a:r>
                        <a:rPr lang="en-GB" sz="1400" dirty="0">
                          <a:solidFill>
                            <a:schemeClr val="tx1"/>
                          </a:solidFill>
                          <a:latin typeface="Calibri" pitchFamily="34" charset="0"/>
                          <a:ea typeface="Times New Roman"/>
                          <a:cs typeface="Calibri" pitchFamily="34" charset="0"/>
                        </a:rPr>
                        <a:t>Merit – </a:t>
                      </a:r>
                      <a:r>
                        <a:rPr lang="en-GB" sz="1400" b="1" dirty="0">
                          <a:solidFill>
                            <a:schemeClr val="tx1"/>
                          </a:solidFill>
                          <a:latin typeface="Calibri" pitchFamily="34" charset="0"/>
                          <a:ea typeface="Times New Roman"/>
                          <a:cs typeface="Calibri" pitchFamily="34" charset="0"/>
                        </a:rPr>
                        <a:t>detailed </a:t>
                      </a:r>
                      <a:r>
                        <a:rPr lang="en-GB" sz="1400" dirty="0">
                          <a:solidFill>
                            <a:schemeClr val="tx1"/>
                          </a:solidFill>
                          <a:latin typeface="Calibri" pitchFamily="34" charset="0"/>
                          <a:ea typeface="Times New Roman"/>
                          <a:cs typeface="Calibri" pitchFamily="34" charset="0"/>
                        </a:rPr>
                        <a:t>proposal for the website identified</a:t>
                      </a:r>
                    </a:p>
                    <a:p>
                      <a:pPr marL="342900" lvl="0" indent="-342900">
                        <a:spcAft>
                          <a:spcPts val="0"/>
                        </a:spcAft>
                        <a:buFont typeface="Symbol"/>
                        <a:buChar char=""/>
                      </a:pPr>
                      <a:r>
                        <a:rPr lang="en-GB" sz="1400" b="1" dirty="0" smtClean="0">
                          <a:solidFill>
                            <a:schemeClr val="tx1"/>
                          </a:solidFill>
                          <a:latin typeface="Calibri" pitchFamily="34" charset="0"/>
                          <a:ea typeface="Times New Roman"/>
                          <a:cs typeface="Calibri" pitchFamily="34" charset="0"/>
                        </a:rPr>
                        <a:t>Detailed </a:t>
                      </a:r>
                      <a:r>
                        <a:rPr lang="en-GB" sz="1400" dirty="0" smtClean="0">
                          <a:solidFill>
                            <a:schemeClr val="tx1"/>
                          </a:solidFill>
                          <a:latin typeface="Calibri" pitchFamily="34" charset="0"/>
                          <a:ea typeface="Times New Roman"/>
                          <a:cs typeface="Calibri" pitchFamily="34" charset="0"/>
                        </a:rPr>
                        <a:t>explanation for at least </a:t>
                      </a:r>
                      <a:r>
                        <a:rPr lang="en-GB" sz="1400" b="1" dirty="0" smtClean="0">
                          <a:solidFill>
                            <a:schemeClr val="tx1"/>
                          </a:solidFill>
                          <a:latin typeface="Calibri" pitchFamily="34" charset="0"/>
                          <a:ea typeface="Times New Roman"/>
                          <a:cs typeface="Calibri" pitchFamily="34" charset="0"/>
                        </a:rPr>
                        <a:t>three multimedia </a:t>
                      </a:r>
                      <a:r>
                        <a:rPr lang="en-GB" sz="1400" dirty="0" smtClean="0">
                          <a:solidFill>
                            <a:schemeClr val="tx1"/>
                          </a:solidFill>
                          <a:latin typeface="Calibri" pitchFamily="34" charset="0"/>
                          <a:ea typeface="Times New Roman"/>
                          <a:cs typeface="Calibri" pitchFamily="34" charset="0"/>
                        </a:rPr>
                        <a:t>features that will help website meet the clients needs.</a:t>
                      </a:r>
                    </a:p>
                    <a:p>
                      <a:pPr marL="342900" lvl="0" indent="-342900">
                        <a:spcAft>
                          <a:spcPts val="0"/>
                        </a:spcAft>
                        <a:buFont typeface="Symbol"/>
                        <a:buChar char=""/>
                      </a:pPr>
                      <a:r>
                        <a:rPr lang="en-GB" sz="1400" b="1" dirty="0" smtClean="0">
                          <a:solidFill>
                            <a:schemeClr val="tx1"/>
                          </a:solidFill>
                          <a:latin typeface="Calibri" pitchFamily="34" charset="0"/>
                          <a:ea typeface="Times New Roman"/>
                          <a:cs typeface="Calibri" pitchFamily="34" charset="0"/>
                        </a:rPr>
                        <a:t>Detailed </a:t>
                      </a:r>
                      <a:r>
                        <a:rPr lang="en-GB" sz="1400" dirty="0" smtClean="0">
                          <a:solidFill>
                            <a:schemeClr val="tx1"/>
                          </a:solidFill>
                          <a:latin typeface="Calibri" pitchFamily="34" charset="0"/>
                          <a:ea typeface="Times New Roman"/>
                          <a:cs typeface="Calibri" pitchFamily="34" charset="0"/>
                        </a:rPr>
                        <a:t>action plan that identifies </a:t>
                      </a:r>
                      <a:r>
                        <a:rPr lang="en-GB" sz="1400" b="1" dirty="0" smtClean="0">
                          <a:solidFill>
                            <a:schemeClr val="tx1"/>
                          </a:solidFill>
                          <a:latin typeface="Calibri" pitchFamily="34" charset="0"/>
                          <a:ea typeface="Times New Roman"/>
                          <a:cs typeface="Calibri" pitchFamily="34" charset="0"/>
                        </a:rPr>
                        <a:t>all </a:t>
                      </a:r>
                      <a:r>
                        <a:rPr lang="en-GB" sz="1400" dirty="0" smtClean="0">
                          <a:solidFill>
                            <a:schemeClr val="tx1"/>
                          </a:solidFill>
                          <a:latin typeface="Calibri" pitchFamily="34" charset="0"/>
                          <a:ea typeface="Times New Roman"/>
                          <a:cs typeface="Calibri" pitchFamily="34" charset="0"/>
                        </a:rPr>
                        <a:t>tasks to be completed, dates and actions</a:t>
                      </a:r>
                    </a:p>
                    <a:p>
                      <a:pPr marL="342900" lvl="0" indent="-342900">
                        <a:spcAft>
                          <a:spcPts val="0"/>
                        </a:spcAft>
                        <a:buFont typeface="Symbol"/>
                        <a:buChar char=""/>
                      </a:pPr>
                      <a:r>
                        <a:rPr lang="en-GB" sz="1400" dirty="0" smtClean="0">
                          <a:solidFill>
                            <a:schemeClr val="tx1"/>
                          </a:solidFill>
                          <a:latin typeface="Calibri" pitchFamily="34" charset="0"/>
                          <a:ea typeface="Times New Roman"/>
                          <a:cs typeface="Calibri" pitchFamily="34" charset="0"/>
                        </a:rPr>
                        <a:t>Plans will </a:t>
                      </a:r>
                      <a:r>
                        <a:rPr lang="en-GB" sz="1400" b="1" dirty="0" smtClean="0">
                          <a:solidFill>
                            <a:schemeClr val="tx1"/>
                          </a:solidFill>
                          <a:latin typeface="Calibri" pitchFamily="34" charset="0"/>
                          <a:ea typeface="Times New Roman"/>
                          <a:cs typeface="Calibri" pitchFamily="34" charset="0"/>
                        </a:rPr>
                        <a:t>all </a:t>
                      </a:r>
                      <a:r>
                        <a:rPr lang="en-GB" sz="1400" dirty="0" smtClean="0">
                          <a:solidFill>
                            <a:schemeClr val="tx1"/>
                          </a:solidFill>
                          <a:latin typeface="Calibri" pitchFamily="34" charset="0"/>
                          <a:ea typeface="Times New Roman"/>
                          <a:cs typeface="Calibri" pitchFamily="34" charset="0"/>
                        </a:rPr>
                        <a:t>be accurate</a:t>
                      </a:r>
                      <a:endParaRPr lang="en-GB" sz="1400" dirty="0">
                        <a:solidFill>
                          <a:schemeClr val="tx1"/>
                        </a:solidFill>
                        <a:latin typeface="Calibri" pitchFamily="34" charset="0"/>
                        <a:ea typeface="Times New Roman"/>
                        <a:cs typeface="Calibri" pitchFamily="34" charset="0"/>
                      </a:endParaRPr>
                    </a:p>
                  </a:txBody>
                  <a:tcPr marL="68580" marR="68580" marT="0" marB="0">
                    <a:solidFill>
                      <a:schemeClr val="accent1">
                        <a:alpha val="0"/>
                      </a:schemeClr>
                    </a:solidFill>
                  </a:tcPr>
                </a:tc>
              </a:tr>
            </a:tbl>
          </a:graphicData>
        </a:graphic>
      </p:graphicFrame>
      <p:sp>
        <p:nvSpPr>
          <p:cNvPr id="4" name="Rectangle 3"/>
          <p:cNvSpPr/>
          <p:nvPr/>
        </p:nvSpPr>
        <p:spPr>
          <a:xfrm>
            <a:off x="214282" y="6023029"/>
            <a:ext cx="8750206" cy="646331"/>
          </a:xfrm>
          <a:prstGeom prst="rect">
            <a:avLst/>
          </a:prstGeom>
        </p:spPr>
        <p:txBody>
          <a:bodyPr wrap="square">
            <a:spAutoFit/>
          </a:bodyPr>
          <a:lstStyle/>
          <a:p>
            <a:r>
              <a:rPr lang="en-GB" b="1" dirty="0" smtClean="0"/>
              <a:t>M2.2 </a:t>
            </a:r>
            <a:r>
              <a:rPr lang="en-GB" b="1" dirty="0"/>
              <a:t>– Task </a:t>
            </a:r>
            <a:r>
              <a:rPr lang="en-GB" b="1" dirty="0" smtClean="0"/>
              <a:t>11 </a:t>
            </a:r>
            <a:r>
              <a:rPr lang="en-GB" b="1" dirty="0"/>
              <a:t>-</a:t>
            </a:r>
            <a:r>
              <a:rPr lang="en-GB" dirty="0"/>
              <a:t> </a:t>
            </a:r>
            <a:r>
              <a:rPr lang="en-GB" dirty="0" smtClean="0"/>
              <a:t>Create </a:t>
            </a:r>
            <a:r>
              <a:rPr lang="en-GB" dirty="0"/>
              <a:t>an action plan explaining </a:t>
            </a:r>
            <a:r>
              <a:rPr lang="en-GB" dirty="0" smtClean="0"/>
              <a:t>critically comments and feedback on the completed task with suggested improvements.</a:t>
            </a:r>
            <a:endParaRPr lang="en-US" dirty="0"/>
          </a:p>
        </p:txBody>
      </p:sp>
    </p:spTree>
    <p:extLst>
      <p:ext uri="{BB962C8B-B14F-4D97-AF65-F5344CB8AC3E}">
        <p14:creationId xmlns:p14="http://schemas.microsoft.com/office/powerpoint/2010/main" val="218773469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9906" y="836712"/>
            <a:ext cx="8643998" cy="5760640"/>
          </a:xfrm>
        </p:spPr>
        <p:txBody>
          <a:bodyPr>
            <a:normAutofit/>
          </a:bodyPr>
          <a:lstStyle/>
          <a:p>
            <a:pPr marL="0" indent="0">
              <a:buNone/>
            </a:pPr>
            <a:r>
              <a:rPr lang="en-GB" sz="2000" dirty="0" smtClean="0"/>
              <a:t>The client needs proof that the completed webpage will be suitable for purpose. They need to see how the website can be used by the customers to navigate and interact with so they can be sure all the functions can be utilised effectively. For this the client will need to see the active designs for the site.</a:t>
            </a:r>
          </a:p>
          <a:p>
            <a:pPr marL="0" indent="0">
              <a:buNone/>
            </a:pPr>
            <a:r>
              <a:rPr lang="en-GB" sz="2000" b="1" dirty="0" smtClean="0"/>
              <a:t>P4.3 </a:t>
            </a:r>
            <a:r>
              <a:rPr lang="en-GB" sz="2000" b="1" dirty="0"/>
              <a:t>– Task </a:t>
            </a:r>
            <a:r>
              <a:rPr lang="en-GB" sz="2000" b="1" dirty="0" smtClean="0"/>
              <a:t>12 -</a:t>
            </a:r>
            <a:r>
              <a:rPr lang="en-GB" sz="2000" dirty="0" smtClean="0"/>
              <a:t> Create 3 mood boards explaining how you intend for your customers to navigate from the home page to </a:t>
            </a:r>
            <a:r>
              <a:rPr lang="en-GB" sz="2000" b="1" dirty="0" smtClean="0"/>
              <a:t>checkout or booking</a:t>
            </a:r>
            <a:r>
              <a:rPr lang="en-GB" sz="2000" dirty="0" smtClean="0"/>
              <a:t>, to </a:t>
            </a:r>
            <a:r>
              <a:rPr lang="en-GB" sz="2000" b="1" dirty="0" smtClean="0"/>
              <a:t>user support</a:t>
            </a:r>
            <a:r>
              <a:rPr lang="en-GB" sz="2000" dirty="0" smtClean="0"/>
              <a:t> and to </a:t>
            </a:r>
            <a:r>
              <a:rPr lang="en-GB" sz="2000" b="1" dirty="0" smtClean="0"/>
              <a:t>search results</a:t>
            </a:r>
            <a:r>
              <a:rPr lang="en-GB" sz="2000" dirty="0" smtClean="0"/>
              <a:t>.</a:t>
            </a:r>
          </a:p>
          <a:p>
            <a:pPr marL="0" indent="0">
              <a:buNone/>
            </a:pPr>
            <a:endParaRPr lang="en-GB" sz="2000" dirty="0" smtClean="0"/>
          </a:p>
          <a:p>
            <a:pPr marL="0" indent="0">
              <a:buNone/>
            </a:pPr>
            <a:r>
              <a:rPr lang="en-GB" sz="2000" dirty="0" smtClean="0"/>
              <a:t>For Mood Boards to work well they should allow the user room for mistakes and correct these mistakes without the need to return to the home page to start again. This can be done through the use of a site map or alternative </a:t>
            </a:r>
            <a:r>
              <a:rPr lang="en-GB" sz="2000" dirty="0" err="1" smtClean="0"/>
              <a:t>pathing</a:t>
            </a:r>
            <a:r>
              <a:rPr lang="en-GB" sz="2000" dirty="0" smtClean="0"/>
              <a:t> within the web page.</a:t>
            </a:r>
          </a:p>
          <a:p>
            <a:pPr marL="0" indent="0">
              <a:buNone/>
            </a:pPr>
            <a:r>
              <a:rPr lang="en-GB" sz="2000" b="1" dirty="0"/>
              <a:t>M2.2 – Task 13 -</a:t>
            </a:r>
            <a:r>
              <a:rPr lang="en-GB" sz="2000" dirty="0"/>
              <a:t> Create </a:t>
            </a:r>
            <a:r>
              <a:rPr lang="en-GB" sz="2000" dirty="0" smtClean="0"/>
              <a:t>a critical path and alternative set of connections on the mood boards to allow the user to determine their own solution.</a:t>
            </a:r>
            <a:endParaRPr lang="en-US" sz="2000" dirty="0"/>
          </a:p>
        </p:txBody>
      </p:sp>
      <p:sp>
        <p:nvSpPr>
          <p:cNvPr id="2" name="Title 1"/>
          <p:cNvSpPr>
            <a:spLocks noGrp="1"/>
          </p:cNvSpPr>
          <p:nvPr>
            <p:ph type="title"/>
          </p:nvPr>
        </p:nvSpPr>
        <p:spPr>
          <a:xfrm>
            <a:off x="457200" y="95542"/>
            <a:ext cx="8229600" cy="669162"/>
          </a:xfrm>
        </p:spPr>
        <p:txBody>
          <a:bodyPr>
            <a:noAutofit/>
          </a:bodyPr>
          <a:lstStyle/>
          <a:p>
            <a:r>
              <a:rPr lang="en-GB" sz="3200" b="1" dirty="0"/>
              <a:t>LO3 Be able to design websites – </a:t>
            </a:r>
            <a:r>
              <a:rPr lang="en-GB" sz="3200" b="1" dirty="0" smtClean="0"/>
              <a:t>Mood Boards</a:t>
            </a:r>
            <a:endParaRPr lang="en-US" sz="2800" dirty="0"/>
          </a:p>
        </p:txBody>
      </p:sp>
    </p:spTree>
    <p:extLst>
      <p:ext uri="{BB962C8B-B14F-4D97-AF65-F5344CB8AC3E}">
        <p14:creationId xmlns:p14="http://schemas.microsoft.com/office/powerpoint/2010/main" val="292406401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Rectangle 3"/>
          <p:cNvSpPr>
            <a:spLocks noGrp="1" noChangeArrowheads="1"/>
          </p:cNvSpPr>
          <p:nvPr>
            <p:ph idx="1"/>
          </p:nvPr>
        </p:nvSpPr>
        <p:spPr>
          <a:xfrm>
            <a:off x="285720" y="836712"/>
            <a:ext cx="8501122" cy="1296144"/>
          </a:xfrm>
        </p:spPr>
        <p:txBody>
          <a:bodyPr>
            <a:noAutofit/>
          </a:bodyPr>
          <a:lstStyle/>
          <a:p>
            <a:pPr marL="0" indent="0">
              <a:buNone/>
              <a:defRPr/>
            </a:pPr>
            <a:r>
              <a:rPr lang="en-GB" sz="2000" b="1" dirty="0"/>
              <a:t>P4.3 – Task </a:t>
            </a:r>
            <a:r>
              <a:rPr lang="en-GB" sz="2000" b="1" dirty="0" smtClean="0"/>
              <a:t>14 </a:t>
            </a:r>
            <a:r>
              <a:rPr lang="en-GB" sz="2000" b="1" dirty="0"/>
              <a:t>-</a:t>
            </a:r>
            <a:r>
              <a:rPr lang="en-GB" sz="2000" dirty="0"/>
              <a:t> Create </a:t>
            </a:r>
            <a:r>
              <a:rPr lang="en-GB" sz="2000" dirty="0" smtClean="0"/>
              <a:t>a </a:t>
            </a:r>
            <a:r>
              <a:rPr lang="en-GB" sz="2000" b="1" dirty="0" smtClean="0"/>
              <a:t>Site Map </a:t>
            </a:r>
            <a:r>
              <a:rPr lang="en-GB" sz="2000" dirty="0" smtClean="0"/>
              <a:t>for your website design. For each page you need to describe its purpose and what it will contain to meet that purpose.</a:t>
            </a:r>
          </a:p>
          <a:p>
            <a:pPr marL="0" indent="0">
              <a:spcAft>
                <a:spcPts val="0"/>
              </a:spcAft>
              <a:buNone/>
              <a:defRPr/>
            </a:pPr>
            <a:endParaRPr lang="en-GB" sz="100" dirty="0" smtClean="0"/>
          </a:p>
          <a:p>
            <a:pPr marL="365125" indent="-365125" algn="ctr">
              <a:spcAft>
                <a:spcPts val="0"/>
              </a:spcAft>
              <a:buNone/>
              <a:defRPr/>
            </a:pPr>
            <a:r>
              <a:rPr lang="en-GB" sz="2000" b="1" dirty="0" smtClean="0"/>
              <a:t>REMEMBER:</a:t>
            </a:r>
            <a:r>
              <a:rPr lang="en-GB" sz="2000" dirty="0" smtClean="0"/>
              <a:t> you need at least </a:t>
            </a:r>
            <a:r>
              <a:rPr lang="en-GB" sz="2400" b="1" dirty="0" smtClean="0"/>
              <a:t>8</a:t>
            </a:r>
            <a:r>
              <a:rPr lang="en-GB" sz="2000" dirty="0" smtClean="0"/>
              <a:t> pages</a:t>
            </a:r>
          </a:p>
          <a:p>
            <a:pPr marL="365125" indent="-365125" algn="ctr">
              <a:spcAft>
                <a:spcPts val="0"/>
              </a:spcAft>
              <a:buNone/>
              <a:defRPr/>
            </a:pPr>
            <a:endParaRPr lang="en-GB" sz="2000" dirty="0"/>
          </a:p>
          <a:p>
            <a:pPr marL="365125" indent="-365125" algn="ctr">
              <a:spcAft>
                <a:spcPts val="0"/>
              </a:spcAft>
              <a:buNone/>
              <a:defRPr/>
            </a:pPr>
            <a:endParaRPr lang="en-GB" sz="2000" dirty="0" smtClean="0"/>
          </a:p>
          <a:p>
            <a:pPr marL="365125" indent="-365125" algn="ctr">
              <a:spcAft>
                <a:spcPts val="0"/>
              </a:spcAft>
              <a:buNone/>
              <a:defRPr/>
            </a:pPr>
            <a:endParaRPr lang="en-GB" sz="2000" dirty="0"/>
          </a:p>
          <a:p>
            <a:pPr marL="365125" indent="-365125" algn="ctr">
              <a:spcAft>
                <a:spcPts val="0"/>
              </a:spcAft>
              <a:buNone/>
              <a:defRPr/>
            </a:pPr>
            <a:endParaRPr lang="en-GB" sz="2000" dirty="0" smtClean="0"/>
          </a:p>
          <a:p>
            <a:pPr marL="365125" indent="-365125" algn="ctr">
              <a:spcAft>
                <a:spcPts val="0"/>
              </a:spcAft>
              <a:buNone/>
              <a:defRPr/>
            </a:pPr>
            <a:endParaRPr lang="en-GB" sz="2000" dirty="0"/>
          </a:p>
          <a:p>
            <a:pPr marL="365125" indent="-365125" algn="ctr">
              <a:spcAft>
                <a:spcPts val="0"/>
              </a:spcAft>
              <a:buNone/>
              <a:defRPr/>
            </a:pPr>
            <a:endParaRPr lang="en-GB" sz="2000" dirty="0" smtClean="0"/>
          </a:p>
          <a:p>
            <a:pPr marL="365125" indent="-365125" algn="ctr">
              <a:spcAft>
                <a:spcPts val="0"/>
              </a:spcAft>
              <a:buNone/>
              <a:defRPr/>
            </a:pPr>
            <a:endParaRPr lang="en-GB" sz="2000" dirty="0"/>
          </a:p>
          <a:p>
            <a:pPr marL="365125" indent="-365125" algn="ctr">
              <a:spcAft>
                <a:spcPts val="0"/>
              </a:spcAft>
              <a:buNone/>
              <a:defRPr/>
            </a:pPr>
            <a:endParaRPr lang="en-GB" sz="2000" dirty="0" smtClean="0"/>
          </a:p>
          <a:p>
            <a:pPr marL="365125" indent="-365125" algn="ctr">
              <a:spcAft>
                <a:spcPts val="0"/>
              </a:spcAft>
              <a:buNone/>
              <a:defRPr/>
            </a:pPr>
            <a:endParaRPr lang="en-GB" sz="2000" dirty="0"/>
          </a:p>
          <a:p>
            <a:pPr marL="365125" indent="-365125" algn="ctr">
              <a:spcAft>
                <a:spcPts val="0"/>
              </a:spcAft>
              <a:buNone/>
              <a:defRPr/>
            </a:pPr>
            <a:endParaRPr lang="en-GB" sz="2000" dirty="0" smtClean="0"/>
          </a:p>
          <a:p>
            <a:pPr marL="0" indent="0">
              <a:buNone/>
              <a:defRPr/>
            </a:pPr>
            <a:r>
              <a:rPr lang="en-GB" sz="2000" b="1" dirty="0" smtClean="0"/>
              <a:t>M2.3 </a:t>
            </a:r>
            <a:r>
              <a:rPr lang="en-GB" sz="2000" b="1" dirty="0"/>
              <a:t>– Task </a:t>
            </a:r>
            <a:r>
              <a:rPr lang="en-GB" sz="2000" b="1" dirty="0" smtClean="0"/>
              <a:t>15 </a:t>
            </a:r>
            <a:r>
              <a:rPr lang="en-GB" sz="2000" b="1" dirty="0"/>
              <a:t>-</a:t>
            </a:r>
            <a:r>
              <a:rPr lang="en-GB" sz="2000" dirty="0"/>
              <a:t> </a:t>
            </a:r>
            <a:r>
              <a:rPr lang="en-GB" sz="2000" dirty="0" smtClean="0"/>
              <a:t>Describe in detail each page’s purpose </a:t>
            </a:r>
            <a:r>
              <a:rPr lang="en-GB" sz="2000" dirty="0"/>
              <a:t>and what </a:t>
            </a:r>
            <a:r>
              <a:rPr lang="en-GB" sz="2000" dirty="0" smtClean="0"/>
              <a:t>multimedia content it </a:t>
            </a:r>
            <a:r>
              <a:rPr lang="en-GB" sz="2000" dirty="0"/>
              <a:t>will contain to meet that </a:t>
            </a:r>
            <a:r>
              <a:rPr lang="en-GB" sz="2000" dirty="0" smtClean="0"/>
              <a:t>purpose and audience.</a:t>
            </a:r>
            <a:endParaRPr lang="en-GB" sz="2000" dirty="0"/>
          </a:p>
          <a:p>
            <a:pPr eaLnBrk="1" hangingPunct="1">
              <a:defRPr/>
            </a:pPr>
            <a:endParaRPr lang="en-GB" sz="2000" dirty="0" smtClean="0"/>
          </a:p>
        </p:txBody>
      </p:sp>
      <p:sp>
        <p:nvSpPr>
          <p:cNvPr id="38914" name="Rectangle 2"/>
          <p:cNvSpPr>
            <a:spLocks noGrp="1" noChangeArrowheads="1"/>
          </p:cNvSpPr>
          <p:nvPr>
            <p:ph type="title"/>
          </p:nvPr>
        </p:nvSpPr>
        <p:spPr>
          <a:xfrm>
            <a:off x="457200" y="167376"/>
            <a:ext cx="8229600" cy="597328"/>
          </a:xfrm>
        </p:spPr>
        <p:txBody>
          <a:bodyPr>
            <a:noAutofit/>
          </a:bodyPr>
          <a:lstStyle/>
          <a:p>
            <a:pPr lvl="2" algn="l" rtl="0">
              <a:spcBef>
                <a:spcPct val="0"/>
              </a:spcBef>
              <a:defRPr/>
            </a:pPr>
            <a:r>
              <a:rPr lang="en-GB" sz="2800" b="1" dirty="0"/>
              <a:t>LO3 Be able to design websites – </a:t>
            </a:r>
            <a:r>
              <a:rPr lang="en-GB" sz="2800" b="1" dirty="0" smtClean="0"/>
              <a:t>Site Plan</a:t>
            </a:r>
            <a:endParaRPr lang="en-GB" sz="2800" b="1" kern="1200" dirty="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endParaRPr>
          </a:p>
        </p:txBody>
      </p:sp>
      <p:grpSp>
        <p:nvGrpSpPr>
          <p:cNvPr id="2" name="Group 1"/>
          <p:cNvGrpSpPr/>
          <p:nvPr/>
        </p:nvGrpSpPr>
        <p:grpSpPr>
          <a:xfrm>
            <a:off x="2267744" y="2516290"/>
            <a:ext cx="4716463" cy="3216966"/>
            <a:chOff x="2855933" y="3140992"/>
            <a:chExt cx="4716463" cy="3216966"/>
          </a:xfrm>
        </p:grpSpPr>
        <p:sp>
          <p:nvSpPr>
            <p:cNvPr id="8196" name="Rectangle 4"/>
            <p:cNvSpPr>
              <a:spLocks noChangeArrowheads="1"/>
            </p:cNvSpPr>
            <p:nvPr/>
          </p:nvSpPr>
          <p:spPr bwMode="auto">
            <a:xfrm>
              <a:off x="4475183" y="3187720"/>
              <a:ext cx="1368425" cy="720725"/>
            </a:xfrm>
            <a:prstGeom prst="rect">
              <a:avLst/>
            </a:prstGeom>
            <a:solidFill>
              <a:schemeClr val="accent1"/>
            </a:solidFill>
            <a:ln w="9525">
              <a:solidFill>
                <a:schemeClr val="tx1"/>
              </a:solidFill>
              <a:miter lim="800000"/>
              <a:headEnd/>
              <a:tailEnd/>
            </a:ln>
          </p:spPr>
          <p:txBody>
            <a:bodyPr wrap="none" anchor="ctr"/>
            <a:lstStyle/>
            <a:p>
              <a:pPr algn="ctr"/>
              <a:r>
                <a:rPr lang="en-GB" dirty="0" smtClean="0">
                  <a:latin typeface="Calibri" pitchFamily="34" charset="0"/>
                  <a:cs typeface="Calibri" pitchFamily="34" charset="0"/>
                </a:rPr>
                <a:t>1 - Home </a:t>
              </a:r>
              <a:r>
                <a:rPr lang="en-GB" dirty="0">
                  <a:latin typeface="Calibri" pitchFamily="34" charset="0"/>
                  <a:cs typeface="Calibri" pitchFamily="34" charset="0"/>
                </a:rPr>
                <a:t>/ </a:t>
              </a:r>
            </a:p>
            <a:p>
              <a:pPr algn="ctr"/>
              <a:r>
                <a:rPr lang="en-GB" dirty="0">
                  <a:latin typeface="Calibri" pitchFamily="34" charset="0"/>
                  <a:cs typeface="Calibri" pitchFamily="34" charset="0"/>
                </a:rPr>
                <a:t>about</a:t>
              </a:r>
            </a:p>
          </p:txBody>
        </p:sp>
        <p:sp>
          <p:nvSpPr>
            <p:cNvPr id="8197" name="Rectangle 5"/>
            <p:cNvSpPr>
              <a:spLocks noChangeArrowheads="1"/>
            </p:cNvSpPr>
            <p:nvPr/>
          </p:nvSpPr>
          <p:spPr bwMode="auto">
            <a:xfrm>
              <a:off x="2855933" y="4411683"/>
              <a:ext cx="1368425" cy="720725"/>
            </a:xfrm>
            <a:prstGeom prst="rect">
              <a:avLst/>
            </a:prstGeom>
            <a:solidFill>
              <a:schemeClr val="accent1"/>
            </a:solidFill>
            <a:ln w="9525">
              <a:solidFill>
                <a:schemeClr val="tx1"/>
              </a:solidFill>
              <a:miter lim="800000"/>
              <a:headEnd/>
              <a:tailEnd/>
            </a:ln>
          </p:spPr>
          <p:txBody>
            <a:bodyPr wrap="none" anchor="ctr"/>
            <a:lstStyle/>
            <a:p>
              <a:pPr algn="ctr"/>
              <a:r>
                <a:rPr lang="en-GB" dirty="0" smtClean="0">
                  <a:latin typeface="Calibri" pitchFamily="34" charset="0"/>
                  <a:cs typeface="Calibri" pitchFamily="34" charset="0"/>
                </a:rPr>
                <a:t>2- Accessibility</a:t>
              </a:r>
            </a:p>
            <a:p>
              <a:pPr algn="ctr"/>
              <a:r>
                <a:rPr lang="en-GB" dirty="0" smtClean="0">
                  <a:latin typeface="Calibri" pitchFamily="34" charset="0"/>
                  <a:cs typeface="Calibri" pitchFamily="34" charset="0"/>
                </a:rPr>
                <a:t>options</a:t>
              </a:r>
              <a:endParaRPr lang="en-GB" dirty="0">
                <a:latin typeface="Calibri" pitchFamily="34" charset="0"/>
                <a:cs typeface="Calibri" pitchFamily="34" charset="0"/>
              </a:endParaRPr>
            </a:p>
          </p:txBody>
        </p:sp>
        <p:sp>
          <p:nvSpPr>
            <p:cNvPr id="8198" name="Rectangle 6"/>
            <p:cNvSpPr>
              <a:spLocks noChangeArrowheads="1"/>
            </p:cNvSpPr>
            <p:nvPr/>
          </p:nvSpPr>
          <p:spPr bwMode="auto">
            <a:xfrm>
              <a:off x="4475183" y="4411683"/>
              <a:ext cx="1368425" cy="720725"/>
            </a:xfrm>
            <a:prstGeom prst="rect">
              <a:avLst/>
            </a:prstGeom>
            <a:solidFill>
              <a:schemeClr val="accent1"/>
            </a:solidFill>
            <a:ln w="9525">
              <a:solidFill>
                <a:schemeClr val="tx1"/>
              </a:solidFill>
              <a:miter lim="800000"/>
              <a:headEnd/>
              <a:tailEnd/>
            </a:ln>
          </p:spPr>
          <p:txBody>
            <a:bodyPr wrap="none" anchor="ctr"/>
            <a:lstStyle/>
            <a:p>
              <a:pPr algn="ctr"/>
              <a:r>
                <a:rPr lang="en-GB" dirty="0" smtClean="0">
                  <a:latin typeface="Calibri" pitchFamily="34" charset="0"/>
                  <a:cs typeface="Calibri" pitchFamily="34" charset="0"/>
                </a:rPr>
                <a:t>3 - DVD’s</a:t>
              </a:r>
              <a:endParaRPr lang="en-GB" dirty="0">
                <a:latin typeface="Calibri" pitchFamily="34" charset="0"/>
                <a:cs typeface="Calibri" pitchFamily="34" charset="0"/>
              </a:endParaRPr>
            </a:p>
          </p:txBody>
        </p:sp>
        <p:sp>
          <p:nvSpPr>
            <p:cNvPr id="8199" name="Rectangle 7"/>
            <p:cNvSpPr>
              <a:spLocks noChangeArrowheads="1"/>
            </p:cNvSpPr>
            <p:nvPr/>
          </p:nvSpPr>
          <p:spPr bwMode="auto">
            <a:xfrm>
              <a:off x="6203971" y="4411683"/>
              <a:ext cx="1368425" cy="720725"/>
            </a:xfrm>
            <a:prstGeom prst="rect">
              <a:avLst/>
            </a:prstGeom>
            <a:solidFill>
              <a:schemeClr val="accent1"/>
            </a:solidFill>
            <a:ln w="9525">
              <a:solidFill>
                <a:schemeClr val="tx1"/>
              </a:solidFill>
              <a:miter lim="800000"/>
              <a:headEnd/>
              <a:tailEnd/>
            </a:ln>
          </p:spPr>
          <p:txBody>
            <a:bodyPr wrap="none" anchor="ctr"/>
            <a:lstStyle/>
            <a:p>
              <a:pPr algn="ctr"/>
              <a:r>
                <a:rPr lang="en-GB" dirty="0" smtClean="0">
                  <a:latin typeface="Calibri" pitchFamily="34" charset="0"/>
                  <a:cs typeface="Calibri" pitchFamily="34" charset="0"/>
                </a:rPr>
                <a:t>4 - Computer</a:t>
              </a:r>
              <a:endParaRPr lang="en-GB" dirty="0">
                <a:latin typeface="Calibri" pitchFamily="34" charset="0"/>
                <a:cs typeface="Calibri" pitchFamily="34" charset="0"/>
              </a:endParaRPr>
            </a:p>
            <a:p>
              <a:pPr algn="ctr"/>
              <a:r>
                <a:rPr lang="en-GB" dirty="0">
                  <a:latin typeface="Calibri" pitchFamily="34" charset="0"/>
                  <a:cs typeface="Calibri" pitchFamily="34" charset="0"/>
                </a:rPr>
                <a:t>Games</a:t>
              </a:r>
            </a:p>
          </p:txBody>
        </p:sp>
        <p:sp>
          <p:nvSpPr>
            <p:cNvPr id="8200" name="Rectangle 8"/>
            <p:cNvSpPr>
              <a:spLocks noChangeArrowheads="1"/>
            </p:cNvSpPr>
            <p:nvPr/>
          </p:nvSpPr>
          <p:spPr bwMode="auto">
            <a:xfrm>
              <a:off x="4475183" y="5637233"/>
              <a:ext cx="1368425" cy="720725"/>
            </a:xfrm>
            <a:prstGeom prst="rect">
              <a:avLst/>
            </a:prstGeom>
            <a:solidFill>
              <a:schemeClr val="accent1"/>
            </a:solidFill>
            <a:ln w="9525">
              <a:solidFill>
                <a:schemeClr val="tx1"/>
              </a:solidFill>
              <a:miter lim="800000"/>
              <a:headEnd/>
              <a:tailEnd/>
            </a:ln>
          </p:spPr>
          <p:txBody>
            <a:bodyPr wrap="none" anchor="ctr"/>
            <a:lstStyle/>
            <a:p>
              <a:pPr algn="ctr"/>
              <a:r>
                <a:rPr lang="en-GB" dirty="0" smtClean="0">
                  <a:latin typeface="Calibri" pitchFamily="34" charset="0"/>
                  <a:cs typeface="Calibri" pitchFamily="34" charset="0"/>
                </a:rPr>
                <a:t>6 - How </a:t>
              </a:r>
              <a:r>
                <a:rPr lang="en-GB" dirty="0">
                  <a:latin typeface="Calibri" pitchFamily="34" charset="0"/>
                  <a:cs typeface="Calibri" pitchFamily="34" charset="0"/>
                </a:rPr>
                <a:t>to </a:t>
              </a:r>
              <a:endParaRPr lang="en-GB" dirty="0" smtClean="0">
                <a:latin typeface="Calibri" pitchFamily="34" charset="0"/>
                <a:cs typeface="Calibri" pitchFamily="34" charset="0"/>
              </a:endParaRPr>
            </a:p>
            <a:p>
              <a:pPr algn="ctr"/>
              <a:r>
                <a:rPr lang="en-GB" dirty="0" smtClean="0">
                  <a:latin typeface="Calibri" pitchFamily="34" charset="0"/>
                  <a:cs typeface="Calibri" pitchFamily="34" charset="0"/>
                </a:rPr>
                <a:t>order</a:t>
              </a:r>
              <a:endParaRPr lang="en-GB" dirty="0">
                <a:latin typeface="Calibri" pitchFamily="34" charset="0"/>
                <a:cs typeface="Calibri" pitchFamily="34" charset="0"/>
              </a:endParaRPr>
            </a:p>
          </p:txBody>
        </p:sp>
        <p:cxnSp>
          <p:nvCxnSpPr>
            <p:cNvPr id="8201" name="AutoShape 9"/>
            <p:cNvCxnSpPr>
              <a:cxnSpLocks noChangeShapeType="1"/>
              <a:stCxn id="8196" idx="1"/>
              <a:endCxn id="8197" idx="0"/>
            </p:cNvCxnSpPr>
            <p:nvPr/>
          </p:nvCxnSpPr>
          <p:spPr bwMode="auto">
            <a:xfrm rot="10800000" flipV="1">
              <a:off x="3540146" y="3548083"/>
              <a:ext cx="935037" cy="863600"/>
            </a:xfrm>
            <a:prstGeom prst="bentConnector2">
              <a:avLst/>
            </a:prstGeom>
            <a:noFill/>
            <a:ln w="9525">
              <a:solidFill>
                <a:schemeClr val="tx1"/>
              </a:solidFill>
              <a:miter lim="800000"/>
              <a:headEnd type="triangle" w="med" len="med"/>
              <a:tailEnd type="triangle" w="med" len="med"/>
            </a:ln>
          </p:spPr>
        </p:cxnSp>
        <p:cxnSp>
          <p:nvCxnSpPr>
            <p:cNvPr id="8202" name="AutoShape 10"/>
            <p:cNvCxnSpPr>
              <a:cxnSpLocks noChangeShapeType="1"/>
              <a:stCxn id="8198" idx="0"/>
              <a:endCxn id="8196" idx="2"/>
            </p:cNvCxnSpPr>
            <p:nvPr/>
          </p:nvCxnSpPr>
          <p:spPr bwMode="auto">
            <a:xfrm rot="-5400000">
              <a:off x="4907777" y="4160064"/>
              <a:ext cx="503238" cy="0"/>
            </a:xfrm>
            <a:prstGeom prst="straightConnector1">
              <a:avLst/>
            </a:prstGeom>
            <a:noFill/>
            <a:ln w="9525">
              <a:solidFill>
                <a:schemeClr val="tx1"/>
              </a:solidFill>
              <a:round/>
              <a:headEnd type="triangle" w="med" len="med"/>
              <a:tailEnd type="triangle" w="med" len="med"/>
            </a:ln>
          </p:spPr>
        </p:cxnSp>
        <p:cxnSp>
          <p:nvCxnSpPr>
            <p:cNvPr id="8203" name="AutoShape 11"/>
            <p:cNvCxnSpPr>
              <a:cxnSpLocks noChangeShapeType="1"/>
              <a:stCxn id="8196" idx="3"/>
              <a:endCxn id="8199" idx="0"/>
            </p:cNvCxnSpPr>
            <p:nvPr/>
          </p:nvCxnSpPr>
          <p:spPr bwMode="auto">
            <a:xfrm>
              <a:off x="5843608" y="3548083"/>
              <a:ext cx="1044575" cy="863600"/>
            </a:xfrm>
            <a:prstGeom prst="bentConnector2">
              <a:avLst/>
            </a:prstGeom>
            <a:noFill/>
            <a:ln w="9525">
              <a:solidFill>
                <a:schemeClr val="tx1"/>
              </a:solidFill>
              <a:miter lim="800000"/>
              <a:headEnd type="triangle" w="med" len="med"/>
              <a:tailEnd type="triangle" w="med" len="med"/>
            </a:ln>
          </p:spPr>
        </p:cxnSp>
        <p:cxnSp>
          <p:nvCxnSpPr>
            <p:cNvPr id="8204" name="AutoShape 12"/>
            <p:cNvCxnSpPr>
              <a:cxnSpLocks noChangeShapeType="1"/>
              <a:stCxn id="8198" idx="2"/>
              <a:endCxn id="8200" idx="0"/>
            </p:cNvCxnSpPr>
            <p:nvPr/>
          </p:nvCxnSpPr>
          <p:spPr bwMode="auto">
            <a:xfrm rot="5400000">
              <a:off x="4906983" y="5384821"/>
              <a:ext cx="504825" cy="0"/>
            </a:xfrm>
            <a:prstGeom prst="straightConnector1">
              <a:avLst/>
            </a:prstGeom>
            <a:noFill/>
            <a:ln w="9525">
              <a:solidFill>
                <a:schemeClr val="tx1"/>
              </a:solidFill>
              <a:round/>
              <a:headEnd type="triangle" w="med" len="med"/>
              <a:tailEnd type="triangle" w="med" len="med"/>
            </a:ln>
          </p:spPr>
        </p:cxnSp>
        <p:cxnSp>
          <p:nvCxnSpPr>
            <p:cNvPr id="8205" name="AutoShape 13"/>
            <p:cNvCxnSpPr>
              <a:cxnSpLocks noChangeShapeType="1"/>
              <a:stCxn id="8198" idx="1"/>
              <a:endCxn id="8197" idx="3"/>
            </p:cNvCxnSpPr>
            <p:nvPr/>
          </p:nvCxnSpPr>
          <p:spPr bwMode="auto">
            <a:xfrm rot="10800000">
              <a:off x="4224358" y="4772045"/>
              <a:ext cx="250825" cy="0"/>
            </a:xfrm>
            <a:prstGeom prst="straightConnector1">
              <a:avLst/>
            </a:prstGeom>
            <a:noFill/>
            <a:ln w="9525">
              <a:solidFill>
                <a:schemeClr val="tx1"/>
              </a:solidFill>
              <a:round/>
              <a:headEnd type="triangle" w="med" len="med"/>
              <a:tailEnd type="triangle" w="med" len="med"/>
            </a:ln>
          </p:spPr>
        </p:cxnSp>
        <p:cxnSp>
          <p:nvCxnSpPr>
            <p:cNvPr id="8206" name="AutoShape 14"/>
            <p:cNvCxnSpPr>
              <a:cxnSpLocks noChangeShapeType="1"/>
              <a:stCxn id="8199" idx="1"/>
              <a:endCxn id="8198" idx="3"/>
            </p:cNvCxnSpPr>
            <p:nvPr/>
          </p:nvCxnSpPr>
          <p:spPr bwMode="auto">
            <a:xfrm rot="10800000">
              <a:off x="5843608" y="4772045"/>
              <a:ext cx="360363" cy="0"/>
            </a:xfrm>
            <a:prstGeom prst="straightConnector1">
              <a:avLst/>
            </a:prstGeom>
            <a:noFill/>
            <a:ln w="9525">
              <a:solidFill>
                <a:schemeClr val="tx1"/>
              </a:solidFill>
              <a:round/>
              <a:headEnd type="triangle" w="med" len="med"/>
              <a:tailEnd type="triangle" w="med" len="med"/>
            </a:ln>
          </p:spPr>
        </p:cxnSp>
        <p:cxnSp>
          <p:nvCxnSpPr>
            <p:cNvPr id="8207" name="AutoShape 15"/>
            <p:cNvCxnSpPr>
              <a:cxnSpLocks noChangeShapeType="1"/>
              <a:stCxn id="8200" idx="2"/>
              <a:endCxn id="8196" idx="0"/>
            </p:cNvCxnSpPr>
            <p:nvPr/>
          </p:nvCxnSpPr>
          <p:spPr bwMode="auto">
            <a:xfrm rot="5400000" flipH="1" flipV="1">
              <a:off x="3575071" y="4772045"/>
              <a:ext cx="3170238" cy="1587"/>
            </a:xfrm>
            <a:prstGeom prst="bentConnector5">
              <a:avLst>
                <a:gd name="adj1" fmla="val -7213"/>
                <a:gd name="adj2" fmla="val 57500014"/>
                <a:gd name="adj3" fmla="val 107213"/>
              </a:avLst>
            </a:prstGeom>
            <a:noFill/>
            <a:ln w="9525">
              <a:solidFill>
                <a:schemeClr val="tx1"/>
              </a:solidFill>
              <a:miter lim="800000"/>
              <a:headEnd type="triangle" w="med" len="med"/>
              <a:tailEnd type="triangle" w="med" len="med"/>
            </a:ln>
          </p:spPr>
        </p:cxnSp>
        <p:sp>
          <p:nvSpPr>
            <p:cNvPr id="8209" name="Rectangle 17"/>
            <p:cNvSpPr>
              <a:spLocks noChangeArrowheads="1"/>
            </p:cNvSpPr>
            <p:nvPr/>
          </p:nvSpPr>
          <p:spPr bwMode="auto">
            <a:xfrm>
              <a:off x="2855933" y="5635645"/>
              <a:ext cx="1368425" cy="720725"/>
            </a:xfrm>
            <a:prstGeom prst="rect">
              <a:avLst/>
            </a:prstGeom>
            <a:solidFill>
              <a:schemeClr val="accent1"/>
            </a:solidFill>
            <a:ln w="9525">
              <a:solidFill>
                <a:schemeClr val="tx1"/>
              </a:solidFill>
              <a:miter lim="800000"/>
              <a:headEnd/>
              <a:tailEnd/>
            </a:ln>
          </p:spPr>
          <p:txBody>
            <a:bodyPr wrap="none" anchor="ctr"/>
            <a:lstStyle/>
            <a:p>
              <a:pPr algn="ctr"/>
              <a:r>
                <a:rPr lang="en-GB" dirty="0" smtClean="0">
                  <a:latin typeface="Calibri" pitchFamily="34" charset="0"/>
                  <a:cs typeface="Calibri" pitchFamily="34" charset="0"/>
                </a:rPr>
                <a:t>5 - Customer</a:t>
              </a:r>
              <a:endParaRPr lang="en-GB" dirty="0">
                <a:latin typeface="Calibri" pitchFamily="34" charset="0"/>
                <a:cs typeface="Calibri" pitchFamily="34" charset="0"/>
              </a:endParaRPr>
            </a:p>
            <a:p>
              <a:pPr algn="ctr"/>
              <a:r>
                <a:rPr lang="en-GB" dirty="0">
                  <a:latin typeface="Calibri" pitchFamily="34" charset="0"/>
                  <a:cs typeface="Calibri" pitchFamily="34" charset="0"/>
                </a:rPr>
                <a:t>Feedback</a:t>
              </a:r>
            </a:p>
          </p:txBody>
        </p:sp>
        <p:cxnSp>
          <p:nvCxnSpPr>
            <p:cNvPr id="8210" name="AutoShape 19"/>
            <p:cNvCxnSpPr>
              <a:cxnSpLocks noChangeShapeType="1"/>
            </p:cNvCxnSpPr>
            <p:nvPr/>
          </p:nvCxnSpPr>
          <p:spPr bwMode="auto">
            <a:xfrm rot="-5400000" flipH="1" flipV="1">
              <a:off x="2603521" y="3393404"/>
              <a:ext cx="2808288" cy="2303463"/>
            </a:xfrm>
            <a:prstGeom prst="bentConnector4">
              <a:avLst>
                <a:gd name="adj1" fmla="val -8139"/>
                <a:gd name="adj2" fmla="val 109926"/>
              </a:avLst>
            </a:prstGeom>
            <a:noFill/>
            <a:ln w="9525">
              <a:solidFill>
                <a:schemeClr val="tx1"/>
              </a:solidFill>
              <a:miter lim="800000"/>
              <a:headEnd type="triangle" w="med" len="med"/>
              <a:tailEnd type="triangle" w="med" len="med"/>
            </a:ln>
          </p:spPr>
        </p:cxnSp>
        <p:cxnSp>
          <p:nvCxnSpPr>
            <p:cNvPr id="20" name="AutoShape 9"/>
            <p:cNvCxnSpPr>
              <a:cxnSpLocks noChangeShapeType="1"/>
              <a:stCxn id="8197" idx="2"/>
              <a:endCxn id="8209" idx="0"/>
            </p:cNvCxnSpPr>
            <p:nvPr/>
          </p:nvCxnSpPr>
          <p:spPr bwMode="auto">
            <a:xfrm rot="5400000">
              <a:off x="3288528" y="5384026"/>
              <a:ext cx="503237" cy="1588"/>
            </a:xfrm>
            <a:prstGeom prst="bentConnector3">
              <a:avLst>
                <a:gd name="adj1" fmla="val 50000"/>
              </a:avLst>
            </a:prstGeom>
            <a:noFill/>
            <a:ln w="9525">
              <a:solidFill>
                <a:schemeClr val="tx1"/>
              </a:solidFill>
              <a:miter lim="800000"/>
              <a:headEnd type="triangle" w="med" len="med"/>
              <a:tailEnd type="triangle" w="med" len="med"/>
            </a:ln>
          </p:spPr>
        </p:cxnSp>
        <p:cxnSp>
          <p:nvCxnSpPr>
            <p:cNvPr id="23" name="AutoShape 9"/>
            <p:cNvCxnSpPr>
              <a:cxnSpLocks noChangeShapeType="1"/>
              <a:stCxn id="8197" idx="2"/>
              <a:endCxn id="8198" idx="2"/>
            </p:cNvCxnSpPr>
            <p:nvPr/>
          </p:nvCxnSpPr>
          <p:spPr bwMode="auto">
            <a:xfrm rot="16200000" flipH="1">
              <a:off x="4349771" y="4322783"/>
              <a:ext cx="1588" cy="1619250"/>
            </a:xfrm>
            <a:prstGeom prst="bentConnector3">
              <a:avLst>
                <a:gd name="adj1" fmla="val 14395466"/>
              </a:avLst>
            </a:prstGeom>
            <a:noFill/>
            <a:ln w="9525">
              <a:solidFill>
                <a:schemeClr val="tx1"/>
              </a:solidFill>
              <a:miter lim="800000"/>
              <a:headEnd type="triangle" w="med" len="med"/>
              <a:tailEnd type="triangle" w="med" len="med"/>
            </a:ln>
          </p:spPr>
        </p:cxnSp>
        <p:cxnSp>
          <p:nvCxnSpPr>
            <p:cNvPr id="26" name="AutoShape 9"/>
            <p:cNvCxnSpPr>
              <a:cxnSpLocks noChangeShapeType="1"/>
              <a:stCxn id="8197" idx="2"/>
              <a:endCxn id="8199" idx="2"/>
            </p:cNvCxnSpPr>
            <p:nvPr/>
          </p:nvCxnSpPr>
          <p:spPr bwMode="auto">
            <a:xfrm rot="16200000" flipH="1">
              <a:off x="5214165" y="3458389"/>
              <a:ext cx="1588" cy="3348038"/>
            </a:xfrm>
            <a:prstGeom prst="bentConnector3">
              <a:avLst>
                <a:gd name="adj1" fmla="val 14395466"/>
              </a:avLst>
            </a:prstGeom>
            <a:noFill/>
            <a:ln w="9525">
              <a:solidFill>
                <a:schemeClr val="tx1"/>
              </a:solidFill>
              <a:miter lim="800000"/>
              <a:headEnd type="triangle" w="med" len="med"/>
              <a:tailEnd type="triangle" w="med" len="med"/>
            </a:ln>
          </p:spPr>
        </p:cxnSp>
        <p:cxnSp>
          <p:nvCxnSpPr>
            <p:cNvPr id="29" name="AutoShape 9"/>
            <p:cNvCxnSpPr>
              <a:cxnSpLocks noChangeShapeType="1"/>
              <a:stCxn id="8197" idx="2"/>
              <a:endCxn id="8200" idx="0"/>
            </p:cNvCxnSpPr>
            <p:nvPr/>
          </p:nvCxnSpPr>
          <p:spPr bwMode="auto">
            <a:xfrm rot="16200000" flipH="1">
              <a:off x="4097359" y="4575195"/>
              <a:ext cx="504825" cy="1619250"/>
            </a:xfrm>
            <a:prstGeom prst="bentConnector3">
              <a:avLst>
                <a:gd name="adj1" fmla="val 50000"/>
              </a:avLst>
            </a:prstGeom>
            <a:noFill/>
            <a:ln w="9525">
              <a:solidFill>
                <a:schemeClr val="tx1"/>
              </a:solidFill>
              <a:miter lim="800000"/>
              <a:headEnd type="triangle" w="med" len="med"/>
              <a:tailEnd type="triangle" w="med" len="med"/>
            </a:ln>
          </p:spPr>
        </p:cxnSp>
      </p:grpSp>
    </p:spTree>
    <p:extLst>
      <p:ext uri="{BB962C8B-B14F-4D97-AF65-F5344CB8AC3E}">
        <p14:creationId xmlns:p14="http://schemas.microsoft.com/office/powerpoint/2010/main" val="409022704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14356"/>
            <a:ext cx="8229600" cy="5197493"/>
          </a:xfrm>
        </p:spPr>
        <p:txBody>
          <a:bodyPr>
            <a:normAutofit/>
          </a:bodyPr>
          <a:lstStyle/>
          <a:p>
            <a:pPr marL="365125" indent="-365125">
              <a:buNone/>
            </a:pPr>
            <a:r>
              <a:rPr lang="en-GB" sz="2000" b="1" dirty="0"/>
              <a:t>P4.3 – Task </a:t>
            </a:r>
            <a:r>
              <a:rPr lang="en-GB" sz="2000" b="1" dirty="0" smtClean="0"/>
              <a:t>16 </a:t>
            </a:r>
            <a:r>
              <a:rPr lang="en-GB" sz="2000" b="1" dirty="0"/>
              <a:t>-</a:t>
            </a:r>
            <a:r>
              <a:rPr lang="en-GB" sz="2000" dirty="0"/>
              <a:t> </a:t>
            </a:r>
            <a:r>
              <a:rPr lang="en-GB" sz="2000" dirty="0" smtClean="0"/>
              <a:t>Illustrate and explain the house style for your website</a:t>
            </a:r>
          </a:p>
          <a:p>
            <a:pPr lvl="1"/>
            <a:r>
              <a:rPr lang="en-GB" sz="2000" dirty="0" smtClean="0"/>
              <a:t>This should be generic enough so that all of your pages can follow it</a:t>
            </a:r>
          </a:p>
          <a:p>
            <a:pPr lvl="1"/>
            <a:r>
              <a:rPr lang="en-GB" sz="2000" dirty="0" smtClean="0"/>
              <a:t>You need to detail everything on the page, fonts, sizes, colours, background colours, accessibility options, site map, location of navigation system, logo, additional or external links.</a:t>
            </a:r>
          </a:p>
          <a:p>
            <a:pPr lvl="1"/>
            <a:r>
              <a:rPr lang="en-GB" sz="2000" dirty="0" smtClean="0"/>
              <a:t>A </a:t>
            </a:r>
            <a:r>
              <a:rPr lang="en-GB" sz="2000" b="1" dirty="0" smtClean="0"/>
              <a:t>Pass</a:t>
            </a:r>
            <a:r>
              <a:rPr lang="en-GB" sz="2000" dirty="0" smtClean="0"/>
              <a:t> example is given below.</a:t>
            </a:r>
            <a:endParaRPr lang="en-US" sz="2000" dirty="0"/>
          </a:p>
        </p:txBody>
      </p:sp>
      <p:sp>
        <p:nvSpPr>
          <p:cNvPr id="2" name="Title 1"/>
          <p:cNvSpPr>
            <a:spLocks noGrp="1"/>
          </p:cNvSpPr>
          <p:nvPr>
            <p:ph type="title"/>
          </p:nvPr>
        </p:nvSpPr>
        <p:spPr>
          <a:xfrm>
            <a:off x="374848" y="116632"/>
            <a:ext cx="8229600" cy="576064"/>
          </a:xfrm>
        </p:spPr>
        <p:txBody>
          <a:bodyPr>
            <a:noAutofit/>
          </a:bodyPr>
          <a:lstStyle/>
          <a:p>
            <a:r>
              <a:rPr lang="en-GB" sz="3200" b="1" dirty="0"/>
              <a:t>LO3 </a:t>
            </a:r>
            <a:r>
              <a:rPr lang="en-GB" sz="3200" b="1" dirty="0" smtClean="0"/>
              <a:t>- Be </a:t>
            </a:r>
            <a:r>
              <a:rPr lang="en-GB" sz="3200" b="1" dirty="0"/>
              <a:t>able to design websites – </a:t>
            </a:r>
            <a:r>
              <a:rPr lang="en-GB" sz="3200" b="1" dirty="0" smtClean="0"/>
              <a:t>House Style</a:t>
            </a:r>
            <a:endParaRPr lang="en-US" sz="2800" dirty="0"/>
          </a:p>
        </p:txBody>
      </p:sp>
      <p:sp>
        <p:nvSpPr>
          <p:cNvPr id="5" name="Rectangle 4"/>
          <p:cNvSpPr/>
          <p:nvPr/>
        </p:nvSpPr>
        <p:spPr>
          <a:xfrm>
            <a:off x="214282" y="2928934"/>
            <a:ext cx="4572000" cy="3724096"/>
          </a:xfrm>
          <a:prstGeom prst="rect">
            <a:avLst/>
          </a:prstGeom>
        </p:spPr>
        <p:txBody>
          <a:bodyPr>
            <a:spAutoFit/>
          </a:bodyPr>
          <a:lstStyle/>
          <a:p>
            <a:pPr algn="ctr">
              <a:spcBef>
                <a:spcPct val="50000"/>
              </a:spcBef>
            </a:pPr>
            <a:r>
              <a:rPr lang="en-GB" sz="2000" b="1" dirty="0" smtClean="0">
                <a:latin typeface="Calibri" pitchFamily="34" charset="0"/>
                <a:cs typeface="Calibri" pitchFamily="34" charset="0"/>
              </a:rPr>
              <a:t>House Style</a:t>
            </a:r>
          </a:p>
          <a:p>
            <a:pPr>
              <a:spcBef>
                <a:spcPct val="50000"/>
              </a:spcBef>
            </a:pPr>
            <a:r>
              <a:rPr lang="en-GB" dirty="0" smtClean="0">
                <a:latin typeface="Calibri" pitchFamily="34" charset="0"/>
                <a:cs typeface="Calibri" pitchFamily="34" charset="0"/>
              </a:rPr>
              <a:t>Headings = Times new roman size 24</a:t>
            </a:r>
          </a:p>
          <a:p>
            <a:pPr>
              <a:spcBef>
                <a:spcPct val="50000"/>
              </a:spcBef>
            </a:pPr>
            <a:r>
              <a:rPr lang="en-GB" dirty="0" smtClean="0">
                <a:latin typeface="Calibri" pitchFamily="34" charset="0"/>
                <a:cs typeface="Calibri" pitchFamily="34" charset="0"/>
              </a:rPr>
              <a:t>Subheading = Times new roman size 20</a:t>
            </a:r>
          </a:p>
          <a:p>
            <a:pPr>
              <a:spcBef>
                <a:spcPct val="50000"/>
              </a:spcBef>
            </a:pPr>
            <a:r>
              <a:rPr lang="en-GB" dirty="0" smtClean="0">
                <a:latin typeface="Calibri" pitchFamily="34" charset="0"/>
                <a:cs typeface="Calibri" pitchFamily="34" charset="0"/>
              </a:rPr>
              <a:t>Text = Times new roman size 14</a:t>
            </a:r>
          </a:p>
          <a:p>
            <a:pPr>
              <a:spcBef>
                <a:spcPct val="50000"/>
              </a:spcBef>
            </a:pPr>
            <a:r>
              <a:rPr lang="en-GB" dirty="0" smtClean="0">
                <a:latin typeface="Calibri" pitchFamily="34" charset="0"/>
                <a:cs typeface="Calibri" pitchFamily="34" charset="0"/>
              </a:rPr>
              <a:t>All Text colour = black</a:t>
            </a:r>
          </a:p>
          <a:p>
            <a:pPr>
              <a:spcBef>
                <a:spcPct val="50000"/>
              </a:spcBef>
            </a:pPr>
            <a:r>
              <a:rPr lang="en-GB" dirty="0" smtClean="0">
                <a:latin typeface="Calibri" pitchFamily="34" charset="0"/>
                <a:cs typeface="Calibri" pitchFamily="34" charset="0"/>
              </a:rPr>
              <a:t>Page colour = White</a:t>
            </a:r>
          </a:p>
          <a:p>
            <a:pPr>
              <a:spcBef>
                <a:spcPct val="50000"/>
              </a:spcBef>
            </a:pPr>
            <a:r>
              <a:rPr lang="en-GB" b="1" dirty="0" smtClean="0">
                <a:latin typeface="Calibri" pitchFamily="34" charset="0"/>
                <a:cs typeface="Calibri" pitchFamily="34" charset="0"/>
              </a:rPr>
              <a:t>M2.4 – Task 17 - </a:t>
            </a:r>
            <a:r>
              <a:rPr lang="en-GB" dirty="0" smtClean="0"/>
              <a:t>Illustrate </a:t>
            </a:r>
            <a:r>
              <a:rPr lang="en-GB" dirty="0"/>
              <a:t>and explain the house style for your </a:t>
            </a:r>
            <a:r>
              <a:rPr lang="en-GB" dirty="0" smtClean="0"/>
              <a:t>website in detail outlining all features that are consistent on every page.</a:t>
            </a:r>
            <a:endParaRPr lang="en-GB" dirty="0"/>
          </a:p>
        </p:txBody>
      </p:sp>
      <p:grpSp>
        <p:nvGrpSpPr>
          <p:cNvPr id="38" name="Group 37"/>
          <p:cNvGrpSpPr/>
          <p:nvPr/>
        </p:nvGrpSpPr>
        <p:grpSpPr>
          <a:xfrm>
            <a:off x="4857752" y="3000372"/>
            <a:ext cx="4250752" cy="3100385"/>
            <a:chOff x="285720" y="3067052"/>
            <a:chExt cx="4250752" cy="3100385"/>
          </a:xfrm>
        </p:grpSpPr>
        <p:sp>
          <p:nvSpPr>
            <p:cNvPr id="7" name="Rectangle 8"/>
            <p:cNvSpPr>
              <a:spLocks noChangeArrowheads="1"/>
            </p:cNvSpPr>
            <p:nvPr/>
          </p:nvSpPr>
          <p:spPr bwMode="auto">
            <a:xfrm>
              <a:off x="285720" y="3071810"/>
              <a:ext cx="4105275" cy="3067051"/>
            </a:xfrm>
            <a:prstGeom prst="rect">
              <a:avLst/>
            </a:prstGeom>
            <a:solidFill>
              <a:schemeClr val="accent1"/>
            </a:solidFill>
            <a:ln w="9525">
              <a:solidFill>
                <a:schemeClr val="tx1"/>
              </a:solidFill>
              <a:miter lim="800000"/>
              <a:headEnd/>
              <a:tailEnd/>
            </a:ln>
          </p:spPr>
          <p:txBody>
            <a:bodyPr wrap="none" anchor="ctr"/>
            <a:lstStyle/>
            <a:p>
              <a:endParaRPr lang="en-US">
                <a:latin typeface="Calibri" pitchFamily="34" charset="0"/>
                <a:cs typeface="Calibri" pitchFamily="34" charset="0"/>
              </a:endParaRPr>
            </a:p>
          </p:txBody>
        </p:sp>
        <p:sp>
          <p:nvSpPr>
            <p:cNvPr id="8" name="Rectangle 9"/>
            <p:cNvSpPr>
              <a:spLocks noChangeArrowheads="1"/>
            </p:cNvSpPr>
            <p:nvPr/>
          </p:nvSpPr>
          <p:spPr bwMode="auto">
            <a:xfrm>
              <a:off x="358744" y="4295774"/>
              <a:ext cx="784231" cy="360363"/>
            </a:xfrm>
            <a:prstGeom prst="rect">
              <a:avLst/>
            </a:prstGeom>
            <a:solidFill>
              <a:schemeClr val="accent1"/>
            </a:solidFill>
            <a:ln w="9525">
              <a:solidFill>
                <a:schemeClr val="tx1"/>
              </a:solidFill>
              <a:miter lim="800000"/>
              <a:headEnd/>
              <a:tailEnd/>
            </a:ln>
          </p:spPr>
          <p:txBody>
            <a:bodyPr wrap="none" anchor="ctr"/>
            <a:lstStyle/>
            <a:p>
              <a:pPr algn="ctr"/>
              <a:r>
                <a:rPr lang="en-GB" sz="1200" dirty="0" smtClean="0">
                  <a:latin typeface="Calibri" pitchFamily="34" charset="0"/>
                  <a:cs typeface="Calibri" pitchFamily="34" charset="0"/>
                </a:rPr>
                <a:t>Link to ?</a:t>
              </a:r>
              <a:endParaRPr lang="en-GB" sz="1200" dirty="0">
                <a:latin typeface="Calibri" pitchFamily="34" charset="0"/>
                <a:cs typeface="Calibri" pitchFamily="34" charset="0"/>
              </a:endParaRPr>
            </a:p>
          </p:txBody>
        </p:sp>
        <p:sp>
          <p:nvSpPr>
            <p:cNvPr id="9" name="Text Box 10"/>
            <p:cNvSpPr txBox="1">
              <a:spLocks noChangeArrowheads="1"/>
            </p:cNvSpPr>
            <p:nvPr/>
          </p:nvSpPr>
          <p:spPr bwMode="auto">
            <a:xfrm>
              <a:off x="285720" y="3863974"/>
              <a:ext cx="1042988" cy="366713"/>
            </a:xfrm>
            <a:prstGeom prst="rect">
              <a:avLst/>
            </a:prstGeom>
            <a:noFill/>
            <a:ln w="9525">
              <a:noFill/>
              <a:miter lim="800000"/>
              <a:headEnd/>
              <a:tailEnd/>
            </a:ln>
          </p:spPr>
          <p:txBody>
            <a:bodyPr>
              <a:spAutoFit/>
            </a:bodyPr>
            <a:lstStyle/>
            <a:p>
              <a:pPr>
                <a:spcBef>
                  <a:spcPct val="50000"/>
                </a:spcBef>
              </a:pPr>
              <a:r>
                <a:rPr lang="en-GB">
                  <a:latin typeface="Calibri" pitchFamily="34" charset="0"/>
                  <a:cs typeface="Calibri" pitchFamily="34" charset="0"/>
                </a:rPr>
                <a:t>Links</a:t>
              </a:r>
            </a:p>
          </p:txBody>
        </p:sp>
        <p:sp>
          <p:nvSpPr>
            <p:cNvPr id="10" name="Line 11"/>
            <p:cNvSpPr>
              <a:spLocks noChangeShapeType="1"/>
            </p:cNvSpPr>
            <p:nvPr/>
          </p:nvSpPr>
          <p:spPr bwMode="auto">
            <a:xfrm flipH="1">
              <a:off x="285720" y="3781432"/>
              <a:ext cx="4105275" cy="0"/>
            </a:xfrm>
            <a:prstGeom prst="line">
              <a:avLst/>
            </a:prstGeom>
            <a:noFill/>
            <a:ln w="9525">
              <a:solidFill>
                <a:schemeClr val="tx1"/>
              </a:solidFill>
              <a:round/>
              <a:headEnd/>
              <a:tailEnd/>
            </a:ln>
          </p:spPr>
          <p:txBody>
            <a:bodyPr/>
            <a:lstStyle/>
            <a:p>
              <a:endParaRPr lang="en-US">
                <a:latin typeface="Calibri" pitchFamily="34" charset="0"/>
                <a:cs typeface="Calibri" pitchFamily="34" charset="0"/>
              </a:endParaRPr>
            </a:p>
          </p:txBody>
        </p:sp>
        <p:sp>
          <p:nvSpPr>
            <p:cNvPr id="11" name="Rectangle 12"/>
            <p:cNvSpPr>
              <a:spLocks noChangeArrowheads="1"/>
            </p:cNvSpPr>
            <p:nvPr/>
          </p:nvSpPr>
          <p:spPr bwMode="auto">
            <a:xfrm>
              <a:off x="301581" y="3067052"/>
              <a:ext cx="912833" cy="714380"/>
            </a:xfrm>
            <a:prstGeom prst="rect">
              <a:avLst/>
            </a:prstGeom>
            <a:noFill/>
            <a:ln w="9525">
              <a:solidFill>
                <a:schemeClr val="tx1"/>
              </a:solidFill>
              <a:round/>
              <a:headEnd/>
              <a:tailEnd/>
            </a:ln>
          </p:spPr>
          <p:txBody>
            <a:bodyPr anchor="ctr"/>
            <a:lstStyle/>
            <a:p>
              <a:pPr algn="ctr"/>
              <a:r>
                <a:rPr lang="en-GB" dirty="0" smtClean="0">
                  <a:latin typeface="Calibri" pitchFamily="34" charset="0"/>
                  <a:cs typeface="Calibri" pitchFamily="34" charset="0"/>
                </a:rPr>
                <a:t>LOGO</a:t>
              </a:r>
              <a:endParaRPr lang="en-GB" dirty="0">
                <a:latin typeface="Calibri" pitchFamily="34" charset="0"/>
                <a:cs typeface="Calibri" pitchFamily="34" charset="0"/>
              </a:endParaRPr>
            </a:p>
          </p:txBody>
        </p:sp>
        <p:sp>
          <p:nvSpPr>
            <p:cNvPr id="12" name="Rectangle 14"/>
            <p:cNvSpPr>
              <a:spLocks noChangeArrowheads="1"/>
            </p:cNvSpPr>
            <p:nvPr/>
          </p:nvSpPr>
          <p:spPr bwMode="auto">
            <a:xfrm>
              <a:off x="358744" y="4799011"/>
              <a:ext cx="784231" cy="360363"/>
            </a:xfrm>
            <a:prstGeom prst="rect">
              <a:avLst/>
            </a:prstGeom>
            <a:solidFill>
              <a:schemeClr val="accent1"/>
            </a:solidFill>
            <a:ln w="9525">
              <a:solidFill>
                <a:schemeClr val="tx1"/>
              </a:solidFill>
              <a:miter lim="800000"/>
              <a:headEnd/>
              <a:tailEnd/>
            </a:ln>
          </p:spPr>
          <p:txBody>
            <a:bodyPr wrap="none" anchor="ctr"/>
            <a:lstStyle/>
            <a:p>
              <a:pPr algn="ctr"/>
              <a:r>
                <a:rPr lang="en-GB" sz="1200" dirty="0" smtClean="0">
                  <a:latin typeface="Calibri" pitchFamily="34" charset="0"/>
                  <a:cs typeface="Calibri" pitchFamily="34" charset="0"/>
                </a:rPr>
                <a:t>Link to ?</a:t>
              </a:r>
              <a:endParaRPr lang="en-GB" sz="1200" dirty="0">
                <a:latin typeface="Calibri" pitchFamily="34" charset="0"/>
                <a:cs typeface="Calibri" pitchFamily="34" charset="0"/>
              </a:endParaRPr>
            </a:p>
          </p:txBody>
        </p:sp>
        <p:sp>
          <p:nvSpPr>
            <p:cNvPr id="13" name="Rectangle 15"/>
            <p:cNvSpPr>
              <a:spLocks noChangeArrowheads="1"/>
            </p:cNvSpPr>
            <p:nvPr/>
          </p:nvSpPr>
          <p:spPr bwMode="auto">
            <a:xfrm>
              <a:off x="358744" y="5303836"/>
              <a:ext cx="784231" cy="360363"/>
            </a:xfrm>
            <a:prstGeom prst="rect">
              <a:avLst/>
            </a:prstGeom>
            <a:solidFill>
              <a:schemeClr val="accent1"/>
            </a:solidFill>
            <a:ln w="9525">
              <a:solidFill>
                <a:schemeClr val="tx1"/>
              </a:solidFill>
              <a:miter lim="800000"/>
              <a:headEnd/>
              <a:tailEnd/>
            </a:ln>
          </p:spPr>
          <p:txBody>
            <a:bodyPr wrap="none" anchor="ctr"/>
            <a:lstStyle/>
            <a:p>
              <a:pPr algn="ctr"/>
              <a:r>
                <a:rPr lang="en-GB" sz="1400" dirty="0" smtClean="0">
                  <a:latin typeface="Calibri" pitchFamily="34" charset="0"/>
                  <a:cs typeface="Calibri" pitchFamily="34" charset="0"/>
                </a:rPr>
                <a:t>Link to ?</a:t>
              </a:r>
              <a:endParaRPr lang="en-GB" sz="1400" dirty="0">
                <a:latin typeface="Calibri" pitchFamily="34" charset="0"/>
                <a:cs typeface="Calibri" pitchFamily="34" charset="0"/>
              </a:endParaRPr>
            </a:p>
          </p:txBody>
        </p:sp>
        <p:sp>
          <p:nvSpPr>
            <p:cNvPr id="14" name="Text Box 16"/>
            <p:cNvSpPr txBox="1">
              <a:spLocks noChangeArrowheads="1"/>
            </p:cNvSpPr>
            <p:nvPr/>
          </p:nvSpPr>
          <p:spPr bwMode="auto">
            <a:xfrm>
              <a:off x="1593810" y="3176891"/>
              <a:ext cx="2714644" cy="461665"/>
            </a:xfrm>
            <a:prstGeom prst="rect">
              <a:avLst/>
            </a:prstGeom>
            <a:noFill/>
            <a:ln w="9525">
              <a:noFill/>
              <a:miter lim="800000"/>
              <a:headEnd/>
              <a:tailEnd/>
            </a:ln>
          </p:spPr>
          <p:txBody>
            <a:bodyPr wrap="square">
              <a:spAutoFit/>
            </a:bodyPr>
            <a:lstStyle/>
            <a:p>
              <a:pPr>
                <a:spcBef>
                  <a:spcPct val="50000"/>
                </a:spcBef>
              </a:pPr>
              <a:r>
                <a:rPr lang="en-GB" sz="2400" dirty="0" smtClean="0">
                  <a:latin typeface="Calibri" pitchFamily="34" charset="0"/>
                  <a:cs typeface="Calibri" pitchFamily="34" charset="0"/>
                </a:rPr>
                <a:t>Heading, FSC</a:t>
              </a:r>
              <a:endParaRPr lang="en-GB" sz="2400" dirty="0">
                <a:latin typeface="Calibri" pitchFamily="34" charset="0"/>
                <a:cs typeface="Calibri" pitchFamily="34" charset="0"/>
              </a:endParaRPr>
            </a:p>
          </p:txBody>
        </p:sp>
        <p:sp>
          <p:nvSpPr>
            <p:cNvPr id="15" name="Text Box 18"/>
            <p:cNvSpPr txBox="1">
              <a:spLocks noChangeArrowheads="1"/>
            </p:cNvSpPr>
            <p:nvPr/>
          </p:nvSpPr>
          <p:spPr bwMode="auto">
            <a:xfrm>
              <a:off x="1236620" y="3781432"/>
              <a:ext cx="2376488" cy="366713"/>
            </a:xfrm>
            <a:prstGeom prst="rect">
              <a:avLst/>
            </a:prstGeom>
            <a:noFill/>
            <a:ln w="9525">
              <a:noFill/>
              <a:miter lim="800000"/>
              <a:headEnd/>
              <a:tailEnd/>
            </a:ln>
          </p:spPr>
          <p:txBody>
            <a:bodyPr>
              <a:spAutoFit/>
            </a:bodyPr>
            <a:lstStyle/>
            <a:p>
              <a:pPr>
                <a:spcBef>
                  <a:spcPct val="50000"/>
                </a:spcBef>
              </a:pPr>
              <a:r>
                <a:rPr lang="en-GB" dirty="0" smtClean="0">
                  <a:latin typeface="Calibri" pitchFamily="34" charset="0"/>
                  <a:cs typeface="Calibri" pitchFamily="34" charset="0"/>
                </a:rPr>
                <a:t>Subheading, FSC</a:t>
              </a:r>
              <a:endParaRPr lang="en-GB" dirty="0">
                <a:latin typeface="Calibri" pitchFamily="34" charset="0"/>
                <a:cs typeface="Calibri" pitchFamily="34" charset="0"/>
              </a:endParaRPr>
            </a:p>
          </p:txBody>
        </p:sp>
        <p:sp>
          <p:nvSpPr>
            <p:cNvPr id="16" name="Rectangle 19"/>
            <p:cNvSpPr>
              <a:spLocks noChangeArrowheads="1"/>
            </p:cNvSpPr>
            <p:nvPr/>
          </p:nvSpPr>
          <p:spPr bwMode="auto">
            <a:xfrm>
              <a:off x="358744" y="5807074"/>
              <a:ext cx="784231" cy="360363"/>
            </a:xfrm>
            <a:prstGeom prst="rect">
              <a:avLst/>
            </a:prstGeom>
            <a:solidFill>
              <a:schemeClr val="accent1"/>
            </a:solidFill>
            <a:ln w="9525">
              <a:solidFill>
                <a:schemeClr val="tx1"/>
              </a:solidFill>
              <a:miter lim="800000"/>
              <a:headEnd/>
              <a:tailEnd/>
            </a:ln>
          </p:spPr>
          <p:txBody>
            <a:bodyPr wrap="none" anchor="ctr"/>
            <a:lstStyle/>
            <a:p>
              <a:pPr algn="ctr"/>
              <a:r>
                <a:rPr lang="en-GB" sz="1200" dirty="0" smtClean="0">
                  <a:latin typeface="Calibri" pitchFamily="34" charset="0"/>
                  <a:cs typeface="Calibri" pitchFamily="34" charset="0"/>
                </a:rPr>
                <a:t>Link to ?</a:t>
              </a:r>
              <a:endParaRPr lang="en-GB" sz="1200" dirty="0">
                <a:latin typeface="Calibri" pitchFamily="34" charset="0"/>
                <a:cs typeface="Calibri" pitchFamily="34" charset="0"/>
              </a:endParaRPr>
            </a:p>
          </p:txBody>
        </p:sp>
        <p:cxnSp>
          <p:nvCxnSpPr>
            <p:cNvPr id="17" name="Straight Connector 16"/>
            <p:cNvCxnSpPr/>
            <p:nvPr/>
          </p:nvCxnSpPr>
          <p:spPr>
            <a:xfrm>
              <a:off x="1236620" y="4138622"/>
              <a:ext cx="3143272" cy="1588"/>
            </a:xfrm>
            <a:prstGeom prst="line">
              <a:avLst/>
            </a:prstGeom>
            <a:noFill/>
            <a:ln w="9525">
              <a:solidFill>
                <a:schemeClr val="tx1"/>
              </a:solidFill>
              <a:round/>
              <a:headEnd/>
              <a:tailEnd/>
            </a:ln>
          </p:spPr>
        </p:cxnSp>
        <p:cxnSp>
          <p:nvCxnSpPr>
            <p:cNvPr id="18" name="Straight Connector 17"/>
            <p:cNvCxnSpPr/>
            <p:nvPr/>
          </p:nvCxnSpPr>
          <p:spPr>
            <a:xfrm>
              <a:off x="1236620" y="4708538"/>
              <a:ext cx="3143272" cy="1588"/>
            </a:xfrm>
            <a:prstGeom prst="line">
              <a:avLst/>
            </a:prstGeom>
            <a:noFill/>
            <a:ln w="9525">
              <a:solidFill>
                <a:schemeClr val="tx1"/>
              </a:solidFill>
              <a:round/>
              <a:headEnd/>
              <a:tailEnd/>
            </a:ln>
          </p:spPr>
        </p:cxnSp>
        <p:cxnSp>
          <p:nvCxnSpPr>
            <p:cNvPr id="19" name="Straight Connector 18"/>
            <p:cNvCxnSpPr/>
            <p:nvPr/>
          </p:nvCxnSpPr>
          <p:spPr>
            <a:xfrm>
              <a:off x="1236620" y="5208604"/>
              <a:ext cx="3143272" cy="1588"/>
            </a:xfrm>
            <a:prstGeom prst="line">
              <a:avLst/>
            </a:prstGeom>
            <a:noFill/>
            <a:ln w="9525">
              <a:solidFill>
                <a:schemeClr val="tx1"/>
              </a:solidFill>
              <a:round/>
              <a:headEnd/>
              <a:tailEnd/>
            </a:ln>
          </p:spPr>
        </p:cxnSp>
        <p:cxnSp>
          <p:nvCxnSpPr>
            <p:cNvPr id="20" name="Straight Connector 19"/>
            <p:cNvCxnSpPr/>
            <p:nvPr/>
          </p:nvCxnSpPr>
          <p:spPr>
            <a:xfrm>
              <a:off x="1214414" y="5710258"/>
              <a:ext cx="3143272" cy="1588"/>
            </a:xfrm>
            <a:prstGeom prst="line">
              <a:avLst/>
            </a:prstGeom>
            <a:noFill/>
            <a:ln w="9525">
              <a:solidFill>
                <a:schemeClr val="tx1"/>
              </a:solidFill>
              <a:round/>
              <a:headEnd/>
              <a:tailEnd/>
            </a:ln>
          </p:spPr>
        </p:cxnSp>
        <p:cxnSp>
          <p:nvCxnSpPr>
            <p:cNvPr id="21" name="Straight Connector 20"/>
            <p:cNvCxnSpPr/>
            <p:nvPr/>
          </p:nvCxnSpPr>
          <p:spPr>
            <a:xfrm rot="5400000">
              <a:off x="1715274" y="4924440"/>
              <a:ext cx="1570842" cy="794"/>
            </a:xfrm>
            <a:prstGeom prst="line">
              <a:avLst/>
            </a:prstGeom>
            <a:noFill/>
            <a:ln w="9525">
              <a:solidFill>
                <a:schemeClr val="tx1"/>
              </a:solidFill>
              <a:round/>
              <a:headEnd/>
              <a:tailEnd/>
            </a:ln>
          </p:spPr>
        </p:cxnSp>
        <p:cxnSp>
          <p:nvCxnSpPr>
            <p:cNvPr id="22" name="Straight Connector 21"/>
            <p:cNvCxnSpPr/>
            <p:nvPr/>
          </p:nvCxnSpPr>
          <p:spPr>
            <a:xfrm rot="5400000">
              <a:off x="36096" y="4959750"/>
              <a:ext cx="2357430" cy="794"/>
            </a:xfrm>
            <a:prstGeom prst="line">
              <a:avLst/>
            </a:prstGeom>
            <a:noFill/>
            <a:ln w="9525">
              <a:solidFill>
                <a:schemeClr val="tx1"/>
              </a:solidFill>
              <a:round/>
              <a:headEnd/>
              <a:tailEnd/>
            </a:ln>
          </p:spPr>
        </p:cxnSp>
        <p:sp>
          <p:nvSpPr>
            <p:cNvPr id="23" name="TextBox 22"/>
            <p:cNvSpPr txBox="1"/>
            <p:nvPr/>
          </p:nvSpPr>
          <p:spPr>
            <a:xfrm>
              <a:off x="1214414" y="4214818"/>
              <a:ext cx="1285884" cy="430887"/>
            </a:xfrm>
            <a:prstGeom prst="rect">
              <a:avLst/>
            </a:prstGeom>
            <a:noFill/>
          </p:spPr>
          <p:txBody>
            <a:bodyPr wrap="square" rtlCol="0">
              <a:spAutoFit/>
            </a:bodyPr>
            <a:lstStyle/>
            <a:p>
              <a:r>
                <a:rPr lang="en-GB" sz="1100" dirty="0" smtClean="0">
                  <a:latin typeface="Calibri" pitchFamily="34" charset="0"/>
                  <a:cs typeface="Calibri" pitchFamily="34" charset="0"/>
                </a:rPr>
                <a:t>Multimedia component</a:t>
              </a:r>
              <a:endParaRPr lang="en-US" sz="1100" dirty="0">
                <a:latin typeface="Calibri" pitchFamily="34" charset="0"/>
                <a:cs typeface="Calibri" pitchFamily="34" charset="0"/>
              </a:endParaRPr>
            </a:p>
          </p:txBody>
        </p:sp>
        <p:cxnSp>
          <p:nvCxnSpPr>
            <p:cNvPr id="26" name="Straight Connector 25"/>
            <p:cNvCxnSpPr/>
            <p:nvPr/>
          </p:nvCxnSpPr>
          <p:spPr>
            <a:xfrm rot="5400000">
              <a:off x="2857885" y="4924043"/>
              <a:ext cx="1571636" cy="794"/>
            </a:xfrm>
            <a:prstGeom prst="line">
              <a:avLst/>
            </a:prstGeom>
            <a:noFill/>
            <a:ln w="9525">
              <a:solidFill>
                <a:schemeClr val="tx1"/>
              </a:solidFill>
              <a:round/>
              <a:headEnd/>
              <a:tailEnd/>
            </a:ln>
          </p:spPr>
        </p:cxnSp>
        <p:sp>
          <p:nvSpPr>
            <p:cNvPr id="27" name="TextBox 26"/>
            <p:cNvSpPr txBox="1"/>
            <p:nvPr/>
          </p:nvSpPr>
          <p:spPr>
            <a:xfrm>
              <a:off x="3679216" y="4167522"/>
              <a:ext cx="857256" cy="261610"/>
            </a:xfrm>
            <a:prstGeom prst="rect">
              <a:avLst/>
            </a:prstGeom>
            <a:noFill/>
          </p:spPr>
          <p:txBody>
            <a:bodyPr wrap="square" rtlCol="0">
              <a:spAutoFit/>
            </a:bodyPr>
            <a:lstStyle/>
            <a:p>
              <a:r>
                <a:rPr lang="en-GB" sz="1100" dirty="0" smtClean="0">
                  <a:latin typeface="Calibri" pitchFamily="34" charset="0"/>
                  <a:cs typeface="Calibri" pitchFamily="34" charset="0"/>
                </a:rPr>
                <a:t>Text,, FSC</a:t>
              </a:r>
              <a:endParaRPr lang="en-US" sz="1100" dirty="0">
                <a:latin typeface="Calibri" pitchFamily="34" charset="0"/>
                <a:cs typeface="Calibri" pitchFamily="34" charset="0"/>
              </a:endParaRPr>
            </a:p>
          </p:txBody>
        </p:sp>
        <p:sp>
          <p:nvSpPr>
            <p:cNvPr id="28" name="TextBox 27"/>
            <p:cNvSpPr txBox="1"/>
            <p:nvPr/>
          </p:nvSpPr>
          <p:spPr>
            <a:xfrm>
              <a:off x="3643306" y="4739026"/>
              <a:ext cx="857256" cy="261610"/>
            </a:xfrm>
            <a:prstGeom prst="rect">
              <a:avLst/>
            </a:prstGeom>
            <a:noFill/>
          </p:spPr>
          <p:txBody>
            <a:bodyPr wrap="square" rtlCol="0">
              <a:spAutoFit/>
            </a:bodyPr>
            <a:lstStyle/>
            <a:p>
              <a:r>
                <a:rPr lang="en-GB" sz="1100" dirty="0" smtClean="0">
                  <a:latin typeface="Calibri" pitchFamily="34" charset="0"/>
                  <a:cs typeface="Calibri" pitchFamily="34" charset="0"/>
                </a:rPr>
                <a:t>Text, FSC</a:t>
              </a:r>
              <a:endParaRPr lang="en-US" sz="1100" dirty="0">
                <a:latin typeface="Calibri" pitchFamily="34" charset="0"/>
                <a:cs typeface="Calibri" pitchFamily="34" charset="0"/>
              </a:endParaRPr>
            </a:p>
          </p:txBody>
        </p:sp>
        <p:sp>
          <p:nvSpPr>
            <p:cNvPr id="29" name="TextBox 28"/>
            <p:cNvSpPr txBox="1"/>
            <p:nvPr/>
          </p:nvSpPr>
          <p:spPr>
            <a:xfrm>
              <a:off x="3643306" y="5207933"/>
              <a:ext cx="857256" cy="261610"/>
            </a:xfrm>
            <a:prstGeom prst="rect">
              <a:avLst/>
            </a:prstGeom>
            <a:noFill/>
          </p:spPr>
          <p:txBody>
            <a:bodyPr wrap="square" rtlCol="0">
              <a:spAutoFit/>
            </a:bodyPr>
            <a:lstStyle/>
            <a:p>
              <a:r>
                <a:rPr lang="en-GB" sz="1100" dirty="0" smtClean="0">
                  <a:latin typeface="Calibri" pitchFamily="34" charset="0"/>
                  <a:cs typeface="Calibri" pitchFamily="34" charset="0"/>
                </a:rPr>
                <a:t>Text, FSC</a:t>
              </a:r>
              <a:endParaRPr lang="en-US" sz="1100" dirty="0">
                <a:latin typeface="Calibri" pitchFamily="34" charset="0"/>
                <a:cs typeface="Calibri" pitchFamily="34" charset="0"/>
              </a:endParaRPr>
            </a:p>
          </p:txBody>
        </p:sp>
        <p:cxnSp>
          <p:nvCxnSpPr>
            <p:cNvPr id="30" name="Straight Connector 29"/>
            <p:cNvCxnSpPr/>
            <p:nvPr/>
          </p:nvCxnSpPr>
          <p:spPr>
            <a:xfrm rot="5400000">
              <a:off x="2570954" y="5924560"/>
              <a:ext cx="428604" cy="1588"/>
            </a:xfrm>
            <a:prstGeom prst="line">
              <a:avLst/>
            </a:prstGeom>
            <a:noFill/>
            <a:ln w="9525">
              <a:solidFill>
                <a:schemeClr val="tx1"/>
              </a:solidFill>
              <a:round/>
              <a:headEnd/>
              <a:tailEnd/>
            </a:ln>
          </p:spPr>
        </p:cxnSp>
        <p:sp>
          <p:nvSpPr>
            <p:cNvPr id="31" name="TextBox 30"/>
            <p:cNvSpPr txBox="1"/>
            <p:nvPr/>
          </p:nvSpPr>
          <p:spPr>
            <a:xfrm>
              <a:off x="1214414" y="5707975"/>
              <a:ext cx="1643074" cy="369332"/>
            </a:xfrm>
            <a:prstGeom prst="rect">
              <a:avLst/>
            </a:prstGeom>
            <a:noFill/>
          </p:spPr>
          <p:txBody>
            <a:bodyPr wrap="square" rtlCol="0">
              <a:spAutoFit/>
            </a:bodyPr>
            <a:lstStyle/>
            <a:p>
              <a:r>
                <a:rPr lang="en-GB" sz="900" dirty="0" smtClean="0">
                  <a:latin typeface="Calibri" pitchFamily="34" charset="0"/>
                  <a:cs typeface="Calibri" pitchFamily="34" charset="0"/>
                </a:rPr>
                <a:t>Email links</a:t>
              </a:r>
            </a:p>
            <a:p>
              <a:endParaRPr lang="en-US" sz="900" dirty="0">
                <a:latin typeface="Calibri" pitchFamily="34" charset="0"/>
                <a:cs typeface="Calibri" pitchFamily="34" charset="0"/>
              </a:endParaRPr>
            </a:p>
          </p:txBody>
        </p:sp>
        <p:sp>
          <p:nvSpPr>
            <p:cNvPr id="32" name="TextBox 31"/>
            <p:cNvSpPr txBox="1"/>
            <p:nvPr/>
          </p:nvSpPr>
          <p:spPr>
            <a:xfrm>
              <a:off x="2857488" y="5698116"/>
              <a:ext cx="1643074" cy="230832"/>
            </a:xfrm>
            <a:prstGeom prst="rect">
              <a:avLst/>
            </a:prstGeom>
            <a:noFill/>
          </p:spPr>
          <p:txBody>
            <a:bodyPr wrap="square" rtlCol="0">
              <a:spAutoFit/>
            </a:bodyPr>
            <a:lstStyle/>
            <a:p>
              <a:r>
                <a:rPr lang="en-GB" sz="900" dirty="0" smtClean="0">
                  <a:latin typeface="Calibri" pitchFamily="34" charset="0"/>
                  <a:cs typeface="Calibri" pitchFamily="34" charset="0"/>
                </a:rPr>
                <a:t>External link , FSC</a:t>
              </a:r>
              <a:endParaRPr lang="en-US" sz="900" dirty="0">
                <a:latin typeface="Calibri" pitchFamily="34" charset="0"/>
                <a:cs typeface="Calibri" pitchFamily="34" charset="0"/>
              </a:endParaRPr>
            </a:p>
          </p:txBody>
        </p:sp>
        <p:sp>
          <p:nvSpPr>
            <p:cNvPr id="33" name="TextBox 32"/>
            <p:cNvSpPr txBox="1"/>
            <p:nvPr/>
          </p:nvSpPr>
          <p:spPr>
            <a:xfrm>
              <a:off x="2500298" y="4175198"/>
              <a:ext cx="1143008" cy="261610"/>
            </a:xfrm>
            <a:prstGeom prst="rect">
              <a:avLst/>
            </a:prstGeom>
            <a:noFill/>
          </p:spPr>
          <p:txBody>
            <a:bodyPr wrap="square" rtlCol="0">
              <a:spAutoFit/>
            </a:bodyPr>
            <a:lstStyle/>
            <a:p>
              <a:r>
                <a:rPr lang="en-GB" sz="1100" dirty="0" smtClean="0">
                  <a:latin typeface="Calibri" pitchFamily="34" charset="0"/>
                  <a:cs typeface="Calibri" pitchFamily="34" charset="0"/>
                </a:rPr>
                <a:t>Text, FSC</a:t>
              </a:r>
              <a:endParaRPr lang="en-US" sz="1100" dirty="0">
                <a:latin typeface="Calibri" pitchFamily="34" charset="0"/>
                <a:cs typeface="Calibri" pitchFamily="34" charset="0"/>
              </a:endParaRPr>
            </a:p>
          </p:txBody>
        </p:sp>
        <p:sp>
          <p:nvSpPr>
            <p:cNvPr id="34" name="TextBox 33"/>
            <p:cNvSpPr txBox="1"/>
            <p:nvPr/>
          </p:nvSpPr>
          <p:spPr>
            <a:xfrm>
              <a:off x="2500298" y="4742729"/>
              <a:ext cx="1143008" cy="261610"/>
            </a:xfrm>
            <a:prstGeom prst="rect">
              <a:avLst/>
            </a:prstGeom>
            <a:noFill/>
          </p:spPr>
          <p:txBody>
            <a:bodyPr wrap="square" rtlCol="0">
              <a:spAutoFit/>
            </a:bodyPr>
            <a:lstStyle/>
            <a:p>
              <a:r>
                <a:rPr lang="en-GB" sz="1100" dirty="0" smtClean="0">
                  <a:latin typeface="Calibri" pitchFamily="34" charset="0"/>
                  <a:cs typeface="Calibri" pitchFamily="34" charset="0"/>
                </a:rPr>
                <a:t>Text, FSC</a:t>
              </a:r>
              <a:endParaRPr lang="en-US" sz="1100" dirty="0">
                <a:latin typeface="Calibri" pitchFamily="34" charset="0"/>
                <a:cs typeface="Calibri" pitchFamily="34" charset="0"/>
              </a:endParaRPr>
            </a:p>
          </p:txBody>
        </p:sp>
        <p:sp>
          <p:nvSpPr>
            <p:cNvPr id="35" name="TextBox 34"/>
            <p:cNvSpPr txBox="1"/>
            <p:nvPr/>
          </p:nvSpPr>
          <p:spPr>
            <a:xfrm>
              <a:off x="2500298" y="5207933"/>
              <a:ext cx="1143008" cy="261610"/>
            </a:xfrm>
            <a:prstGeom prst="rect">
              <a:avLst/>
            </a:prstGeom>
            <a:noFill/>
          </p:spPr>
          <p:txBody>
            <a:bodyPr wrap="square" rtlCol="0">
              <a:spAutoFit/>
            </a:bodyPr>
            <a:lstStyle/>
            <a:p>
              <a:r>
                <a:rPr lang="en-GB" sz="1100" dirty="0" smtClean="0">
                  <a:latin typeface="Calibri" pitchFamily="34" charset="0"/>
                  <a:cs typeface="Calibri" pitchFamily="34" charset="0"/>
                </a:rPr>
                <a:t>Text, FSC</a:t>
              </a:r>
              <a:endParaRPr lang="en-US" sz="1100" dirty="0">
                <a:latin typeface="Calibri" pitchFamily="34" charset="0"/>
                <a:cs typeface="Calibri" pitchFamily="34" charset="0"/>
              </a:endParaRPr>
            </a:p>
          </p:txBody>
        </p:sp>
        <p:sp>
          <p:nvSpPr>
            <p:cNvPr id="36" name="TextBox 35"/>
            <p:cNvSpPr txBox="1"/>
            <p:nvPr/>
          </p:nvSpPr>
          <p:spPr>
            <a:xfrm>
              <a:off x="1214414" y="4714884"/>
              <a:ext cx="1285884" cy="430887"/>
            </a:xfrm>
            <a:prstGeom prst="rect">
              <a:avLst/>
            </a:prstGeom>
            <a:noFill/>
          </p:spPr>
          <p:txBody>
            <a:bodyPr wrap="square" rtlCol="0">
              <a:spAutoFit/>
            </a:bodyPr>
            <a:lstStyle/>
            <a:p>
              <a:r>
                <a:rPr lang="en-GB" sz="1100" dirty="0" smtClean="0">
                  <a:latin typeface="Calibri" pitchFamily="34" charset="0"/>
                  <a:cs typeface="Calibri" pitchFamily="34" charset="0"/>
                </a:rPr>
                <a:t>Multimedia component</a:t>
              </a:r>
              <a:endParaRPr lang="en-US" sz="1100" dirty="0">
                <a:latin typeface="Calibri" pitchFamily="34" charset="0"/>
                <a:cs typeface="Calibri" pitchFamily="34" charset="0"/>
              </a:endParaRPr>
            </a:p>
          </p:txBody>
        </p:sp>
        <p:sp>
          <p:nvSpPr>
            <p:cNvPr id="37" name="TextBox 36"/>
            <p:cNvSpPr txBox="1"/>
            <p:nvPr/>
          </p:nvSpPr>
          <p:spPr>
            <a:xfrm>
              <a:off x="1214414" y="5284129"/>
              <a:ext cx="1285884" cy="430887"/>
            </a:xfrm>
            <a:prstGeom prst="rect">
              <a:avLst/>
            </a:prstGeom>
            <a:noFill/>
          </p:spPr>
          <p:txBody>
            <a:bodyPr wrap="square" rtlCol="0">
              <a:spAutoFit/>
            </a:bodyPr>
            <a:lstStyle/>
            <a:p>
              <a:r>
                <a:rPr lang="en-GB" sz="1100" dirty="0" smtClean="0">
                  <a:latin typeface="Calibri" pitchFamily="34" charset="0"/>
                  <a:cs typeface="Calibri" pitchFamily="34" charset="0"/>
                </a:rPr>
                <a:t>Multimedia component</a:t>
              </a:r>
              <a:endParaRPr lang="en-US" sz="1100" dirty="0">
                <a:latin typeface="Calibri" pitchFamily="34" charset="0"/>
                <a:cs typeface="Calibri" pitchFamily="34" charset="0"/>
              </a:endParaRPr>
            </a:p>
          </p:txBody>
        </p:sp>
      </p:grpSp>
      <p:sp>
        <p:nvSpPr>
          <p:cNvPr id="39" name="TextBox 38"/>
          <p:cNvSpPr txBox="1"/>
          <p:nvPr/>
        </p:nvSpPr>
        <p:spPr>
          <a:xfrm>
            <a:off x="5214974" y="6143644"/>
            <a:ext cx="3571868" cy="646331"/>
          </a:xfrm>
          <a:prstGeom prst="rect">
            <a:avLst/>
          </a:prstGeom>
          <a:noFill/>
          <a:ln>
            <a:solidFill>
              <a:schemeClr val="tx1"/>
            </a:solidFill>
          </a:ln>
        </p:spPr>
        <p:txBody>
          <a:bodyPr wrap="square" rtlCol="0">
            <a:spAutoFit/>
          </a:bodyPr>
          <a:lstStyle/>
          <a:p>
            <a:pPr algn="ctr"/>
            <a:r>
              <a:rPr lang="en-GB" dirty="0" smtClean="0">
                <a:latin typeface="Calibri" pitchFamily="34" charset="0"/>
                <a:cs typeface="Calibri" pitchFamily="34" charset="0"/>
              </a:rPr>
              <a:t>This example just for illustrative purposes and is not complete</a:t>
            </a:r>
            <a:endParaRPr lang="en-US" dirty="0">
              <a:latin typeface="Calibri" pitchFamily="34" charset="0"/>
              <a:cs typeface="Calibri" pitchFamily="34" charset="0"/>
            </a:endParaRPr>
          </a:p>
        </p:txBody>
      </p:sp>
      <p:sp>
        <p:nvSpPr>
          <p:cNvPr id="41" name="TextBox 40"/>
          <p:cNvSpPr txBox="1"/>
          <p:nvPr/>
        </p:nvSpPr>
        <p:spPr>
          <a:xfrm>
            <a:off x="7380312" y="2420888"/>
            <a:ext cx="1368152" cy="430887"/>
          </a:xfrm>
          <a:prstGeom prst="rect">
            <a:avLst/>
          </a:prstGeom>
          <a:noFill/>
        </p:spPr>
        <p:txBody>
          <a:bodyPr wrap="square" rtlCol="0">
            <a:spAutoFit/>
          </a:bodyPr>
          <a:lstStyle/>
          <a:p>
            <a:r>
              <a:rPr lang="en-GB" sz="1100" dirty="0" smtClean="0"/>
              <a:t>Background Colour will be ?</a:t>
            </a:r>
            <a:endParaRPr lang="en-GB" sz="1100" dirty="0"/>
          </a:p>
        </p:txBody>
      </p:sp>
      <p:cxnSp>
        <p:nvCxnSpPr>
          <p:cNvPr id="43" name="Straight Arrow Connector 42"/>
          <p:cNvCxnSpPr/>
          <p:nvPr/>
        </p:nvCxnSpPr>
        <p:spPr>
          <a:xfrm flipH="1">
            <a:off x="7380312" y="2780928"/>
            <a:ext cx="288032" cy="36004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95999616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785794"/>
            <a:ext cx="8640960" cy="5357850"/>
          </a:xfrm>
        </p:spPr>
        <p:txBody>
          <a:bodyPr>
            <a:noAutofit/>
          </a:bodyPr>
          <a:lstStyle/>
          <a:p>
            <a:pPr marL="0" indent="0">
              <a:buNone/>
            </a:pPr>
            <a:r>
              <a:rPr lang="en-GB" sz="2000" dirty="0" smtClean="0"/>
              <a:t>You need to plan for the inclusion of at least three forms of Multimedia or Interactive Content on your website to make it more audience friendly.</a:t>
            </a:r>
          </a:p>
          <a:p>
            <a:r>
              <a:rPr lang="en-GB" sz="2000" dirty="0" smtClean="0"/>
              <a:t>Some examples include:</a:t>
            </a:r>
          </a:p>
          <a:p>
            <a:pPr marL="450850" lvl="1" indent="-246063"/>
            <a:r>
              <a:rPr lang="en-GB" sz="2000" dirty="0" smtClean="0"/>
              <a:t>Button to alter font size</a:t>
            </a:r>
          </a:p>
          <a:p>
            <a:pPr marL="450850" lvl="1" indent="-246063"/>
            <a:r>
              <a:rPr lang="en-GB" sz="2000" dirty="0" smtClean="0"/>
              <a:t>Colour changer</a:t>
            </a:r>
          </a:p>
          <a:p>
            <a:pPr marL="450850" lvl="1" indent="-246063"/>
            <a:r>
              <a:rPr lang="en-GB" sz="2000" dirty="0" smtClean="0"/>
              <a:t>Language selection changer</a:t>
            </a:r>
          </a:p>
          <a:p>
            <a:pPr marL="450850" lvl="1" indent="-246063"/>
            <a:r>
              <a:rPr lang="en-GB" sz="2000" dirty="0" smtClean="0"/>
              <a:t>Google Location Map</a:t>
            </a:r>
          </a:p>
          <a:p>
            <a:pPr marL="450850" lvl="1" indent="-246063"/>
            <a:r>
              <a:rPr lang="en-GB" sz="2000" dirty="0" smtClean="0"/>
              <a:t>Mobile Friendly Button</a:t>
            </a:r>
          </a:p>
          <a:p>
            <a:pPr marL="450850" lvl="1" indent="-246063"/>
            <a:r>
              <a:rPr lang="en-GB" sz="2000" dirty="0" smtClean="0"/>
              <a:t>Login and User Account option</a:t>
            </a:r>
          </a:p>
          <a:p>
            <a:pPr marL="450850" lvl="1" indent="-246063"/>
            <a:r>
              <a:rPr lang="en-GB" sz="2000" dirty="0" smtClean="0"/>
              <a:t>Interactive or Dynamic Banner Ad</a:t>
            </a:r>
          </a:p>
          <a:p>
            <a:pPr marL="450850" lvl="1" indent="-246063"/>
            <a:r>
              <a:rPr lang="en-GB" sz="2000" dirty="0" smtClean="0"/>
              <a:t>Alt tags which describe multimedia content that may not appear on certain devices used to access the Internet </a:t>
            </a:r>
          </a:p>
          <a:p>
            <a:pPr marL="450850" lvl="1" indent="-246063"/>
            <a:endParaRPr lang="en-GB" sz="2000" dirty="0" smtClean="0"/>
          </a:p>
          <a:p>
            <a:pPr marL="0" indent="0">
              <a:buNone/>
            </a:pPr>
            <a:endParaRPr lang="en-GB" sz="2000" b="1" i="1" dirty="0" smtClean="0"/>
          </a:p>
          <a:p>
            <a:pPr marL="0" indent="0">
              <a:buNone/>
            </a:pPr>
            <a:r>
              <a:rPr lang="en-GB" sz="2000" b="1" dirty="0" smtClean="0"/>
              <a:t>P4.3 </a:t>
            </a:r>
            <a:r>
              <a:rPr lang="en-GB" sz="2000" b="1" dirty="0"/>
              <a:t>– Task </a:t>
            </a:r>
            <a:r>
              <a:rPr lang="en-GB" sz="2000" b="1" dirty="0" smtClean="0"/>
              <a:t>18 - </a:t>
            </a:r>
            <a:r>
              <a:rPr lang="en-GB" sz="2000" dirty="0" smtClean="0"/>
              <a:t>Describe in detail the Multimedia features you plan to include in your website.  Explain how this will benefit the target audience.</a:t>
            </a:r>
          </a:p>
          <a:p>
            <a:pPr marL="0" indent="0">
              <a:buNone/>
            </a:pPr>
            <a:endParaRPr lang="en-GB" sz="2000" dirty="0" smtClean="0"/>
          </a:p>
        </p:txBody>
      </p:sp>
      <p:sp>
        <p:nvSpPr>
          <p:cNvPr id="2" name="Title 1"/>
          <p:cNvSpPr>
            <a:spLocks noGrp="1"/>
          </p:cNvSpPr>
          <p:nvPr>
            <p:ph type="title"/>
          </p:nvPr>
        </p:nvSpPr>
        <p:spPr>
          <a:xfrm>
            <a:off x="179512" y="116632"/>
            <a:ext cx="8686800" cy="576064"/>
          </a:xfrm>
        </p:spPr>
        <p:txBody>
          <a:bodyPr>
            <a:noAutofit/>
          </a:bodyPr>
          <a:lstStyle/>
          <a:p>
            <a:r>
              <a:rPr lang="en-GB" sz="2800" b="1" dirty="0"/>
              <a:t>LO3 - Be able to design websites – </a:t>
            </a:r>
            <a:r>
              <a:rPr lang="en-GB" sz="2800" b="1" dirty="0" smtClean="0"/>
              <a:t>Multimedia Content</a:t>
            </a:r>
            <a:endParaRPr lang="en-US" sz="2800" dirty="0"/>
          </a:p>
        </p:txBody>
      </p:sp>
      <p:graphicFrame>
        <p:nvGraphicFramePr>
          <p:cNvPr id="5" name="Table 4"/>
          <p:cNvGraphicFramePr>
            <a:graphicFrameLocks noGrp="1"/>
          </p:cNvGraphicFramePr>
          <p:nvPr>
            <p:extLst>
              <p:ext uri="{D42A27DB-BD31-4B8C-83A1-F6EECF244321}">
                <p14:modId xmlns:p14="http://schemas.microsoft.com/office/powerpoint/2010/main" val="4281955551"/>
              </p:ext>
            </p:extLst>
          </p:nvPr>
        </p:nvGraphicFramePr>
        <p:xfrm>
          <a:off x="251520" y="5146392"/>
          <a:ext cx="8640960" cy="579120"/>
        </p:xfrm>
        <a:graphic>
          <a:graphicData uri="http://schemas.openxmlformats.org/drawingml/2006/table">
            <a:tbl>
              <a:tblPr firstRow="1" bandRow="1">
                <a:tableStyleId>{5C22544A-7EE6-4342-B048-85BDC9FD1C3A}</a:tableStyleId>
              </a:tblPr>
              <a:tblGrid>
                <a:gridCol w="4320480"/>
                <a:gridCol w="4320480"/>
              </a:tblGrid>
              <a:tr h="370840">
                <a:tc>
                  <a:txBody>
                    <a:bodyPr/>
                    <a:lstStyle/>
                    <a:p>
                      <a:pPr algn="ctr"/>
                      <a:r>
                        <a:rPr lang="en-GB" sz="1600" b="1" dirty="0" smtClean="0"/>
                        <a:t>Pass</a:t>
                      </a:r>
                      <a:r>
                        <a:rPr lang="en-GB" sz="1600" dirty="0" smtClean="0"/>
                        <a:t> – THREE features identified and described</a:t>
                      </a:r>
                      <a:endParaRPr lang="en-GB" sz="1600" dirty="0">
                        <a:solidFill>
                          <a:schemeClr val="tx1"/>
                        </a:solidFill>
                        <a:latin typeface="Calibri" pitchFamily="34" charset="0"/>
                        <a:cs typeface="Calibri" pitchFamily="34" charset="0"/>
                      </a:endParaRPr>
                    </a:p>
                  </a:txBody>
                  <a:tcPr anchor="ctr"/>
                </a:tc>
                <a:tc>
                  <a:txBody>
                    <a:bodyPr/>
                    <a:lstStyle/>
                    <a:p>
                      <a:pPr algn="ctr"/>
                      <a:r>
                        <a:rPr lang="en-GB" sz="1600" dirty="0" smtClean="0"/>
                        <a:t>Merit – At least</a:t>
                      </a:r>
                      <a:r>
                        <a:rPr lang="en-GB" sz="1600" baseline="0" dirty="0" smtClean="0"/>
                        <a:t> </a:t>
                      </a:r>
                      <a:r>
                        <a:rPr lang="en-GB" sz="1600" dirty="0" smtClean="0"/>
                        <a:t>FOUR features identified and described </a:t>
                      </a:r>
                      <a:endParaRPr lang="en-GB" sz="1600" dirty="0">
                        <a:solidFill>
                          <a:schemeClr val="tx1"/>
                        </a:solidFill>
                        <a:latin typeface="Calibri" pitchFamily="34" charset="0"/>
                        <a:cs typeface="Calibri" pitchFamily="34" charset="0"/>
                      </a:endParaRPr>
                    </a:p>
                  </a:txBody>
                  <a:tcPr anchor="ctr"/>
                </a:tc>
              </a:tr>
            </a:tbl>
          </a:graphicData>
        </a:graphic>
      </p:graphicFrame>
    </p:spTree>
    <p:extLst>
      <p:ext uri="{BB962C8B-B14F-4D97-AF65-F5344CB8AC3E}">
        <p14:creationId xmlns:p14="http://schemas.microsoft.com/office/powerpoint/2010/main" val="269809206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3"/>
          <p:cNvSpPr>
            <a:spLocks noGrp="1" noChangeArrowheads="1"/>
          </p:cNvSpPr>
          <p:nvPr>
            <p:ph idx="1"/>
          </p:nvPr>
        </p:nvSpPr>
        <p:spPr>
          <a:xfrm>
            <a:off x="250825" y="928670"/>
            <a:ext cx="8569325" cy="2232025"/>
          </a:xfrm>
        </p:spPr>
        <p:txBody>
          <a:bodyPr>
            <a:normAutofit/>
          </a:bodyPr>
          <a:lstStyle/>
          <a:p>
            <a:pPr marL="0" indent="0">
              <a:buNone/>
              <a:defRPr/>
            </a:pPr>
            <a:r>
              <a:rPr lang="en-GB" sz="2000" b="1" dirty="0"/>
              <a:t>P4.3 – Task </a:t>
            </a:r>
            <a:r>
              <a:rPr lang="en-GB" sz="2000" b="1" dirty="0" smtClean="0"/>
              <a:t>19 </a:t>
            </a:r>
            <a:r>
              <a:rPr lang="en-GB" sz="2000" b="1" dirty="0"/>
              <a:t>- </a:t>
            </a:r>
            <a:r>
              <a:rPr lang="en-GB" sz="2000" dirty="0"/>
              <a:t>Describe </a:t>
            </a:r>
            <a:r>
              <a:rPr lang="en-GB" sz="2000" dirty="0" smtClean="0"/>
              <a:t>a detailed sketch diagram of how each page is going to look  like with the House Style identified</a:t>
            </a:r>
          </a:p>
          <a:p>
            <a:pPr marL="450850" lvl="1" indent="-246063">
              <a:defRPr/>
            </a:pPr>
            <a:r>
              <a:rPr lang="en-GB" sz="2000" dirty="0" smtClean="0"/>
              <a:t>You will need to explain how each page will look and what it will contain</a:t>
            </a:r>
          </a:p>
          <a:p>
            <a:pPr marL="450850" lvl="1" indent="-246063">
              <a:defRPr/>
            </a:pPr>
            <a:r>
              <a:rPr lang="en-GB" sz="2000" dirty="0" smtClean="0"/>
              <a:t>It should be detailed enough so that a third party could implement your designs</a:t>
            </a:r>
          </a:p>
        </p:txBody>
      </p:sp>
      <p:sp>
        <p:nvSpPr>
          <p:cNvPr id="39938" name="Rectangle 2"/>
          <p:cNvSpPr>
            <a:spLocks noGrp="1" noChangeArrowheads="1"/>
          </p:cNvSpPr>
          <p:nvPr>
            <p:ph type="title"/>
          </p:nvPr>
        </p:nvSpPr>
        <p:spPr>
          <a:xfrm>
            <a:off x="446856" y="115417"/>
            <a:ext cx="8229600" cy="649287"/>
          </a:xfrm>
        </p:spPr>
        <p:txBody>
          <a:bodyPr>
            <a:noAutofit/>
          </a:bodyPr>
          <a:lstStyle/>
          <a:p>
            <a:pPr>
              <a:defRPr/>
            </a:pPr>
            <a:r>
              <a:rPr lang="en-GB" sz="3200" b="1" dirty="0"/>
              <a:t>LO3 - Be able to design websites – </a:t>
            </a:r>
            <a:r>
              <a:rPr lang="en-GB" sz="3200" b="1" dirty="0" smtClean="0"/>
              <a:t>Page Plans</a:t>
            </a:r>
            <a:endParaRPr lang="en-GB" sz="3200" dirty="0" smtClean="0"/>
          </a:p>
        </p:txBody>
      </p:sp>
      <p:sp>
        <p:nvSpPr>
          <p:cNvPr id="9220" name="Line 4"/>
          <p:cNvSpPr>
            <a:spLocks noChangeShapeType="1"/>
          </p:cNvSpPr>
          <p:nvPr/>
        </p:nvSpPr>
        <p:spPr bwMode="auto">
          <a:xfrm>
            <a:off x="928662" y="3286124"/>
            <a:ext cx="714381" cy="785819"/>
          </a:xfrm>
          <a:prstGeom prst="line">
            <a:avLst/>
          </a:prstGeom>
          <a:noFill/>
          <a:ln w="9525">
            <a:solidFill>
              <a:schemeClr val="tx1"/>
            </a:solidFill>
            <a:round/>
            <a:headEnd/>
            <a:tailEnd type="triangle" w="med" len="med"/>
          </a:ln>
        </p:spPr>
        <p:txBody>
          <a:bodyPr/>
          <a:lstStyle/>
          <a:p>
            <a:endParaRPr lang="en-US">
              <a:latin typeface="Calibri" pitchFamily="34" charset="0"/>
              <a:cs typeface="Calibri" pitchFamily="34" charset="0"/>
            </a:endParaRPr>
          </a:p>
        </p:txBody>
      </p:sp>
      <p:sp>
        <p:nvSpPr>
          <p:cNvPr id="9221" name="Text Box 5"/>
          <p:cNvSpPr txBox="1">
            <a:spLocks noChangeArrowheads="1"/>
          </p:cNvSpPr>
          <p:nvPr/>
        </p:nvSpPr>
        <p:spPr bwMode="auto">
          <a:xfrm>
            <a:off x="36513" y="2727327"/>
            <a:ext cx="1871662" cy="915987"/>
          </a:xfrm>
          <a:prstGeom prst="rect">
            <a:avLst/>
          </a:prstGeom>
          <a:noFill/>
          <a:ln w="9525">
            <a:noFill/>
            <a:miter lim="800000"/>
            <a:headEnd/>
            <a:tailEnd/>
          </a:ln>
        </p:spPr>
        <p:txBody>
          <a:bodyPr>
            <a:spAutoFit/>
          </a:bodyPr>
          <a:lstStyle/>
          <a:p>
            <a:pPr>
              <a:spcBef>
                <a:spcPct val="50000"/>
              </a:spcBef>
            </a:pPr>
            <a:r>
              <a:rPr lang="en-GB" dirty="0">
                <a:latin typeface="Calibri" pitchFamily="34" charset="0"/>
                <a:cs typeface="Calibri" pitchFamily="34" charset="0"/>
              </a:rPr>
              <a:t>All links are flash buttons – blue </a:t>
            </a:r>
            <a:r>
              <a:rPr lang="en-GB" dirty="0" err="1">
                <a:latin typeface="Calibri" pitchFamily="34" charset="0"/>
                <a:cs typeface="Calibri" pitchFamily="34" charset="0"/>
              </a:rPr>
              <a:t>warper</a:t>
            </a:r>
            <a:endParaRPr lang="en-GB" dirty="0">
              <a:latin typeface="Calibri" pitchFamily="34" charset="0"/>
              <a:cs typeface="Calibri" pitchFamily="34" charset="0"/>
            </a:endParaRPr>
          </a:p>
        </p:txBody>
      </p:sp>
      <p:sp>
        <p:nvSpPr>
          <p:cNvPr id="9222" name="Text Box 6"/>
          <p:cNvSpPr txBox="1">
            <a:spLocks noChangeArrowheads="1"/>
          </p:cNvSpPr>
          <p:nvPr/>
        </p:nvSpPr>
        <p:spPr bwMode="auto">
          <a:xfrm>
            <a:off x="5786446" y="2596590"/>
            <a:ext cx="3214678" cy="3046988"/>
          </a:xfrm>
          <a:prstGeom prst="rect">
            <a:avLst/>
          </a:prstGeom>
          <a:noFill/>
          <a:ln w="9525">
            <a:noFill/>
            <a:miter lim="800000"/>
            <a:headEnd/>
            <a:tailEnd/>
          </a:ln>
        </p:spPr>
        <p:txBody>
          <a:bodyPr wrap="square">
            <a:spAutoFit/>
          </a:bodyPr>
          <a:lstStyle/>
          <a:p>
            <a:pPr algn="ctr">
              <a:spcBef>
                <a:spcPct val="50000"/>
              </a:spcBef>
            </a:pPr>
            <a:r>
              <a:rPr lang="en-GB" sz="1600" b="1" dirty="0" smtClean="0">
                <a:latin typeface="Calibri" pitchFamily="34" charset="0"/>
                <a:cs typeface="Calibri" pitchFamily="34" charset="0"/>
              </a:rPr>
              <a:t>Page Information</a:t>
            </a:r>
          </a:p>
          <a:p>
            <a:pPr>
              <a:spcBef>
                <a:spcPct val="50000"/>
              </a:spcBef>
            </a:pPr>
            <a:r>
              <a:rPr lang="en-GB" sz="1600" dirty="0" smtClean="0">
                <a:latin typeface="Calibri" pitchFamily="34" charset="0"/>
                <a:cs typeface="Calibri" pitchFamily="34" charset="0"/>
              </a:rPr>
              <a:t>Links internal = Home, CDs, DVDs, Order.</a:t>
            </a:r>
          </a:p>
          <a:p>
            <a:pPr>
              <a:spcBef>
                <a:spcPct val="50000"/>
              </a:spcBef>
            </a:pPr>
            <a:r>
              <a:rPr lang="en-GB" sz="1600" dirty="0" smtClean="0">
                <a:latin typeface="Calibri" pitchFamily="34" charset="0"/>
                <a:cs typeface="Calibri" pitchFamily="34" charset="0"/>
              </a:rPr>
              <a:t>Links External = </a:t>
            </a:r>
            <a:r>
              <a:rPr lang="en-GB" sz="1600" dirty="0" err="1" smtClean="0">
                <a:latin typeface="Calibri" pitchFamily="34" charset="0"/>
                <a:cs typeface="Calibri" pitchFamily="34" charset="0"/>
              </a:rPr>
              <a:t>Metacritic.com</a:t>
            </a:r>
            <a:r>
              <a:rPr lang="en-GB" sz="1600" dirty="0" smtClean="0">
                <a:latin typeface="Calibri" pitchFamily="34" charset="0"/>
                <a:cs typeface="Calibri" pitchFamily="34" charset="0"/>
              </a:rPr>
              <a:t>, </a:t>
            </a:r>
            <a:r>
              <a:rPr lang="en-GB" sz="1600" dirty="0" err="1" smtClean="0">
                <a:latin typeface="Calibri" pitchFamily="34" charset="0"/>
                <a:cs typeface="Calibri" pitchFamily="34" charset="0"/>
                <a:hlinkClick r:id="rId2"/>
              </a:rPr>
              <a:t>www.google.com</a:t>
            </a:r>
            <a:endParaRPr lang="en-GB" sz="1600" dirty="0" smtClean="0">
              <a:latin typeface="Calibri" pitchFamily="34" charset="0"/>
              <a:cs typeface="Calibri" pitchFamily="34" charset="0"/>
            </a:endParaRPr>
          </a:p>
          <a:p>
            <a:pPr>
              <a:spcBef>
                <a:spcPct val="50000"/>
              </a:spcBef>
            </a:pPr>
            <a:r>
              <a:rPr lang="en-GB" sz="1600" dirty="0" smtClean="0">
                <a:latin typeface="Calibri" pitchFamily="34" charset="0"/>
                <a:cs typeface="Calibri" pitchFamily="34" charset="0"/>
              </a:rPr>
              <a:t>Accessibility features = Alt tags, altered text size / background colour.</a:t>
            </a:r>
          </a:p>
          <a:p>
            <a:pPr>
              <a:spcBef>
                <a:spcPct val="50000"/>
              </a:spcBef>
            </a:pPr>
            <a:r>
              <a:rPr lang="en-GB" sz="1600" dirty="0" smtClean="0">
                <a:latin typeface="Calibri" pitchFamily="34" charset="0"/>
                <a:cs typeface="Calibri" pitchFamily="34" charset="0"/>
              </a:rPr>
              <a:t>Meta tags = computer games </a:t>
            </a:r>
            <a:r>
              <a:rPr lang="en-GB" sz="1600" dirty="0" err="1" smtClean="0">
                <a:latin typeface="Calibri" pitchFamily="34" charset="0"/>
                <a:cs typeface="Calibri" pitchFamily="34" charset="0"/>
              </a:rPr>
              <a:t>Wii</a:t>
            </a:r>
            <a:r>
              <a:rPr lang="en-GB" sz="1600" dirty="0" smtClean="0">
                <a:latin typeface="Calibri" pitchFamily="34" charset="0"/>
                <a:cs typeface="Calibri" pitchFamily="34" charset="0"/>
              </a:rPr>
              <a:t> Xbox PC</a:t>
            </a:r>
            <a:endParaRPr lang="en-GB" sz="1600" dirty="0">
              <a:latin typeface="Calibri" pitchFamily="34" charset="0"/>
              <a:cs typeface="Calibri" pitchFamily="34" charset="0"/>
            </a:endParaRPr>
          </a:p>
        </p:txBody>
      </p:sp>
      <p:sp>
        <p:nvSpPr>
          <p:cNvPr id="9224" name="Rectangle 8"/>
          <p:cNvSpPr>
            <a:spLocks noChangeArrowheads="1"/>
          </p:cNvSpPr>
          <p:nvPr/>
        </p:nvSpPr>
        <p:spPr bwMode="auto">
          <a:xfrm>
            <a:off x="1643042" y="3005130"/>
            <a:ext cx="4105275" cy="3067051"/>
          </a:xfrm>
          <a:prstGeom prst="rect">
            <a:avLst/>
          </a:prstGeom>
          <a:solidFill>
            <a:schemeClr val="accent1"/>
          </a:solidFill>
          <a:ln w="9525">
            <a:solidFill>
              <a:schemeClr val="tx1"/>
            </a:solidFill>
            <a:miter lim="800000"/>
            <a:headEnd/>
            <a:tailEnd/>
          </a:ln>
        </p:spPr>
        <p:txBody>
          <a:bodyPr wrap="none" anchor="ctr"/>
          <a:lstStyle/>
          <a:p>
            <a:endParaRPr lang="en-US">
              <a:latin typeface="Calibri" pitchFamily="34" charset="0"/>
              <a:cs typeface="Calibri" pitchFamily="34" charset="0"/>
            </a:endParaRPr>
          </a:p>
        </p:txBody>
      </p:sp>
      <p:sp>
        <p:nvSpPr>
          <p:cNvPr id="9225" name="Rectangle 9"/>
          <p:cNvSpPr>
            <a:spLocks noChangeArrowheads="1"/>
          </p:cNvSpPr>
          <p:nvPr/>
        </p:nvSpPr>
        <p:spPr bwMode="auto">
          <a:xfrm>
            <a:off x="1716066" y="4229094"/>
            <a:ext cx="784231" cy="360363"/>
          </a:xfrm>
          <a:prstGeom prst="rect">
            <a:avLst/>
          </a:prstGeom>
          <a:solidFill>
            <a:schemeClr val="accent1"/>
          </a:solidFill>
          <a:ln w="9525">
            <a:solidFill>
              <a:schemeClr val="tx1"/>
            </a:solidFill>
            <a:miter lim="800000"/>
            <a:headEnd/>
            <a:tailEnd/>
          </a:ln>
        </p:spPr>
        <p:txBody>
          <a:bodyPr wrap="none" anchor="ctr"/>
          <a:lstStyle/>
          <a:p>
            <a:pPr algn="ctr"/>
            <a:r>
              <a:rPr lang="en-GB" sz="1200">
                <a:latin typeface="Calibri" pitchFamily="34" charset="0"/>
                <a:cs typeface="Calibri" pitchFamily="34" charset="0"/>
              </a:rPr>
              <a:t>Home</a:t>
            </a:r>
          </a:p>
        </p:txBody>
      </p:sp>
      <p:sp>
        <p:nvSpPr>
          <p:cNvPr id="9226" name="Text Box 10"/>
          <p:cNvSpPr txBox="1">
            <a:spLocks noChangeArrowheads="1"/>
          </p:cNvSpPr>
          <p:nvPr/>
        </p:nvSpPr>
        <p:spPr bwMode="auto">
          <a:xfrm>
            <a:off x="1643042" y="3797294"/>
            <a:ext cx="1042988" cy="366713"/>
          </a:xfrm>
          <a:prstGeom prst="rect">
            <a:avLst/>
          </a:prstGeom>
          <a:noFill/>
          <a:ln w="9525">
            <a:noFill/>
            <a:miter lim="800000"/>
            <a:headEnd/>
            <a:tailEnd/>
          </a:ln>
        </p:spPr>
        <p:txBody>
          <a:bodyPr>
            <a:spAutoFit/>
          </a:bodyPr>
          <a:lstStyle/>
          <a:p>
            <a:pPr>
              <a:spcBef>
                <a:spcPct val="50000"/>
              </a:spcBef>
            </a:pPr>
            <a:r>
              <a:rPr lang="en-GB">
                <a:latin typeface="Calibri" pitchFamily="34" charset="0"/>
                <a:cs typeface="Calibri" pitchFamily="34" charset="0"/>
              </a:rPr>
              <a:t>Links</a:t>
            </a:r>
          </a:p>
        </p:txBody>
      </p:sp>
      <p:sp>
        <p:nvSpPr>
          <p:cNvPr id="9227" name="Line 11"/>
          <p:cNvSpPr>
            <a:spLocks noChangeShapeType="1"/>
          </p:cNvSpPr>
          <p:nvPr/>
        </p:nvSpPr>
        <p:spPr bwMode="auto">
          <a:xfrm flipH="1">
            <a:off x="1643042" y="3714752"/>
            <a:ext cx="4105275" cy="0"/>
          </a:xfrm>
          <a:prstGeom prst="line">
            <a:avLst/>
          </a:prstGeom>
          <a:noFill/>
          <a:ln w="9525">
            <a:solidFill>
              <a:schemeClr val="tx1"/>
            </a:solidFill>
            <a:round/>
            <a:headEnd/>
            <a:tailEnd/>
          </a:ln>
        </p:spPr>
        <p:txBody>
          <a:bodyPr/>
          <a:lstStyle/>
          <a:p>
            <a:endParaRPr lang="en-US">
              <a:latin typeface="Calibri" pitchFamily="34" charset="0"/>
              <a:cs typeface="Calibri" pitchFamily="34" charset="0"/>
            </a:endParaRPr>
          </a:p>
        </p:txBody>
      </p:sp>
      <p:sp>
        <p:nvSpPr>
          <p:cNvPr id="9228" name="Rectangle 12"/>
          <p:cNvSpPr>
            <a:spLocks noChangeArrowheads="1"/>
          </p:cNvSpPr>
          <p:nvPr/>
        </p:nvSpPr>
        <p:spPr bwMode="auto">
          <a:xfrm>
            <a:off x="1658903" y="3000372"/>
            <a:ext cx="912833" cy="714380"/>
          </a:xfrm>
          <a:prstGeom prst="rect">
            <a:avLst/>
          </a:prstGeom>
          <a:noFill/>
          <a:ln w="9525">
            <a:solidFill>
              <a:schemeClr val="tx1"/>
            </a:solidFill>
            <a:round/>
            <a:headEnd/>
            <a:tailEnd/>
          </a:ln>
        </p:spPr>
        <p:txBody>
          <a:bodyPr anchor="ctr"/>
          <a:lstStyle/>
          <a:p>
            <a:pPr algn="ctr"/>
            <a:r>
              <a:rPr lang="en-GB" dirty="0" smtClean="0">
                <a:latin typeface="Calibri" pitchFamily="34" charset="0"/>
                <a:cs typeface="Calibri" pitchFamily="34" charset="0"/>
              </a:rPr>
              <a:t>LOGO</a:t>
            </a:r>
            <a:endParaRPr lang="en-GB" dirty="0">
              <a:latin typeface="Calibri" pitchFamily="34" charset="0"/>
              <a:cs typeface="Calibri" pitchFamily="34" charset="0"/>
            </a:endParaRPr>
          </a:p>
        </p:txBody>
      </p:sp>
      <p:sp>
        <p:nvSpPr>
          <p:cNvPr id="9230" name="Rectangle 14"/>
          <p:cNvSpPr>
            <a:spLocks noChangeArrowheads="1"/>
          </p:cNvSpPr>
          <p:nvPr/>
        </p:nvSpPr>
        <p:spPr bwMode="auto">
          <a:xfrm>
            <a:off x="1716066" y="4732331"/>
            <a:ext cx="784231" cy="360363"/>
          </a:xfrm>
          <a:prstGeom prst="rect">
            <a:avLst/>
          </a:prstGeom>
          <a:solidFill>
            <a:schemeClr val="accent1"/>
          </a:solidFill>
          <a:ln w="9525">
            <a:solidFill>
              <a:schemeClr val="tx1"/>
            </a:solidFill>
            <a:miter lim="800000"/>
            <a:headEnd/>
            <a:tailEnd/>
          </a:ln>
        </p:spPr>
        <p:txBody>
          <a:bodyPr wrap="none" anchor="ctr"/>
          <a:lstStyle/>
          <a:p>
            <a:pPr algn="ctr"/>
            <a:r>
              <a:rPr lang="en-GB" sz="1200" dirty="0" smtClean="0">
                <a:latin typeface="Calibri" pitchFamily="34" charset="0"/>
                <a:cs typeface="Calibri" pitchFamily="34" charset="0"/>
              </a:rPr>
              <a:t>Accessibility</a:t>
            </a:r>
            <a:endParaRPr lang="en-GB" sz="1200" dirty="0">
              <a:latin typeface="Calibri" pitchFamily="34" charset="0"/>
              <a:cs typeface="Calibri" pitchFamily="34" charset="0"/>
            </a:endParaRPr>
          </a:p>
        </p:txBody>
      </p:sp>
      <p:sp>
        <p:nvSpPr>
          <p:cNvPr id="9231" name="Rectangle 15"/>
          <p:cNvSpPr>
            <a:spLocks noChangeArrowheads="1"/>
          </p:cNvSpPr>
          <p:nvPr/>
        </p:nvSpPr>
        <p:spPr bwMode="auto">
          <a:xfrm>
            <a:off x="1716066" y="5237156"/>
            <a:ext cx="784231" cy="360363"/>
          </a:xfrm>
          <a:prstGeom prst="rect">
            <a:avLst/>
          </a:prstGeom>
          <a:solidFill>
            <a:schemeClr val="accent1"/>
          </a:solidFill>
          <a:ln w="9525">
            <a:solidFill>
              <a:schemeClr val="tx1"/>
            </a:solidFill>
            <a:miter lim="800000"/>
            <a:headEnd/>
            <a:tailEnd/>
          </a:ln>
        </p:spPr>
        <p:txBody>
          <a:bodyPr wrap="none" anchor="ctr"/>
          <a:lstStyle/>
          <a:p>
            <a:pPr algn="ctr"/>
            <a:r>
              <a:rPr lang="en-GB" sz="1400" dirty="0">
                <a:latin typeface="Calibri" pitchFamily="34" charset="0"/>
                <a:cs typeface="Calibri" pitchFamily="34" charset="0"/>
              </a:rPr>
              <a:t>DVD’s</a:t>
            </a:r>
          </a:p>
        </p:txBody>
      </p:sp>
      <p:sp>
        <p:nvSpPr>
          <p:cNvPr id="9232" name="Text Box 16"/>
          <p:cNvSpPr txBox="1">
            <a:spLocks noChangeArrowheads="1"/>
          </p:cNvSpPr>
          <p:nvPr/>
        </p:nvSpPr>
        <p:spPr bwMode="auto">
          <a:xfrm>
            <a:off x="2951132" y="3110211"/>
            <a:ext cx="2714644" cy="461665"/>
          </a:xfrm>
          <a:prstGeom prst="rect">
            <a:avLst/>
          </a:prstGeom>
          <a:noFill/>
          <a:ln w="9525">
            <a:noFill/>
            <a:miter lim="800000"/>
            <a:headEnd/>
            <a:tailEnd/>
          </a:ln>
        </p:spPr>
        <p:txBody>
          <a:bodyPr wrap="square">
            <a:spAutoFit/>
          </a:bodyPr>
          <a:lstStyle/>
          <a:p>
            <a:pPr>
              <a:spcBef>
                <a:spcPct val="50000"/>
              </a:spcBef>
            </a:pPr>
            <a:r>
              <a:rPr lang="en-GB" sz="2400" dirty="0">
                <a:latin typeface="Calibri" pitchFamily="34" charset="0"/>
                <a:cs typeface="Calibri" pitchFamily="34" charset="0"/>
              </a:rPr>
              <a:t>The Digital Realm</a:t>
            </a:r>
          </a:p>
        </p:txBody>
      </p:sp>
      <p:sp>
        <p:nvSpPr>
          <p:cNvPr id="9234" name="Text Box 18"/>
          <p:cNvSpPr txBox="1">
            <a:spLocks noChangeArrowheads="1"/>
          </p:cNvSpPr>
          <p:nvPr/>
        </p:nvSpPr>
        <p:spPr bwMode="auto">
          <a:xfrm>
            <a:off x="2593942" y="3714752"/>
            <a:ext cx="2376488" cy="366713"/>
          </a:xfrm>
          <a:prstGeom prst="rect">
            <a:avLst/>
          </a:prstGeom>
          <a:noFill/>
          <a:ln w="9525">
            <a:noFill/>
            <a:miter lim="800000"/>
            <a:headEnd/>
            <a:tailEnd/>
          </a:ln>
        </p:spPr>
        <p:txBody>
          <a:bodyPr>
            <a:spAutoFit/>
          </a:bodyPr>
          <a:lstStyle/>
          <a:p>
            <a:pPr>
              <a:spcBef>
                <a:spcPct val="50000"/>
              </a:spcBef>
            </a:pPr>
            <a:r>
              <a:rPr lang="en-GB" dirty="0">
                <a:latin typeface="Calibri" pitchFamily="34" charset="0"/>
                <a:cs typeface="Calibri" pitchFamily="34" charset="0"/>
              </a:rPr>
              <a:t>Computer Games</a:t>
            </a:r>
          </a:p>
        </p:txBody>
      </p:sp>
      <p:sp>
        <p:nvSpPr>
          <p:cNvPr id="9235" name="Rectangle 19"/>
          <p:cNvSpPr>
            <a:spLocks noChangeArrowheads="1"/>
          </p:cNvSpPr>
          <p:nvPr/>
        </p:nvSpPr>
        <p:spPr bwMode="auto">
          <a:xfrm>
            <a:off x="1716066" y="5740394"/>
            <a:ext cx="784231" cy="360363"/>
          </a:xfrm>
          <a:prstGeom prst="rect">
            <a:avLst/>
          </a:prstGeom>
          <a:solidFill>
            <a:schemeClr val="accent1"/>
          </a:solidFill>
          <a:ln w="9525">
            <a:solidFill>
              <a:schemeClr val="tx1"/>
            </a:solidFill>
            <a:miter lim="800000"/>
            <a:headEnd/>
            <a:tailEnd/>
          </a:ln>
        </p:spPr>
        <p:txBody>
          <a:bodyPr wrap="none" anchor="ctr"/>
          <a:lstStyle/>
          <a:p>
            <a:pPr algn="ctr"/>
            <a:r>
              <a:rPr lang="en-GB" sz="1200">
                <a:latin typeface="Calibri" pitchFamily="34" charset="0"/>
                <a:cs typeface="Calibri" pitchFamily="34" charset="0"/>
              </a:rPr>
              <a:t>Order</a:t>
            </a:r>
          </a:p>
        </p:txBody>
      </p:sp>
      <p:cxnSp>
        <p:nvCxnSpPr>
          <p:cNvPr id="26" name="Straight Connector 25"/>
          <p:cNvCxnSpPr/>
          <p:nvPr/>
        </p:nvCxnSpPr>
        <p:spPr>
          <a:xfrm>
            <a:off x="2593942" y="4071942"/>
            <a:ext cx="3143272" cy="1588"/>
          </a:xfrm>
          <a:prstGeom prst="line">
            <a:avLst/>
          </a:prstGeom>
          <a:noFill/>
          <a:ln w="9525">
            <a:solidFill>
              <a:schemeClr val="tx1"/>
            </a:solidFill>
            <a:round/>
            <a:headEnd/>
            <a:tailEnd/>
          </a:ln>
        </p:spPr>
      </p:cxnSp>
      <p:cxnSp>
        <p:nvCxnSpPr>
          <p:cNvPr id="27" name="Straight Connector 26"/>
          <p:cNvCxnSpPr/>
          <p:nvPr/>
        </p:nvCxnSpPr>
        <p:spPr>
          <a:xfrm>
            <a:off x="2593942" y="4641858"/>
            <a:ext cx="3143272" cy="1588"/>
          </a:xfrm>
          <a:prstGeom prst="line">
            <a:avLst/>
          </a:prstGeom>
          <a:noFill/>
          <a:ln w="9525">
            <a:solidFill>
              <a:schemeClr val="tx1"/>
            </a:solidFill>
            <a:round/>
            <a:headEnd/>
            <a:tailEnd/>
          </a:ln>
        </p:spPr>
      </p:cxnSp>
      <p:cxnSp>
        <p:nvCxnSpPr>
          <p:cNvPr id="28" name="Straight Connector 27"/>
          <p:cNvCxnSpPr/>
          <p:nvPr/>
        </p:nvCxnSpPr>
        <p:spPr>
          <a:xfrm>
            <a:off x="2593942" y="5141924"/>
            <a:ext cx="3143272" cy="1588"/>
          </a:xfrm>
          <a:prstGeom prst="line">
            <a:avLst/>
          </a:prstGeom>
          <a:noFill/>
          <a:ln w="9525">
            <a:solidFill>
              <a:schemeClr val="tx1"/>
            </a:solidFill>
            <a:round/>
            <a:headEnd/>
            <a:tailEnd/>
          </a:ln>
        </p:spPr>
      </p:cxnSp>
      <p:cxnSp>
        <p:nvCxnSpPr>
          <p:cNvPr id="29" name="Straight Connector 28"/>
          <p:cNvCxnSpPr/>
          <p:nvPr/>
        </p:nvCxnSpPr>
        <p:spPr>
          <a:xfrm>
            <a:off x="2571736" y="5643578"/>
            <a:ext cx="3143272" cy="1588"/>
          </a:xfrm>
          <a:prstGeom prst="line">
            <a:avLst/>
          </a:prstGeom>
          <a:noFill/>
          <a:ln w="9525">
            <a:solidFill>
              <a:schemeClr val="tx1"/>
            </a:solidFill>
            <a:round/>
            <a:headEnd/>
            <a:tailEnd/>
          </a:ln>
        </p:spPr>
      </p:cxnSp>
      <p:cxnSp>
        <p:nvCxnSpPr>
          <p:cNvPr id="31" name="Straight Connector 30"/>
          <p:cNvCxnSpPr/>
          <p:nvPr/>
        </p:nvCxnSpPr>
        <p:spPr>
          <a:xfrm rot="5400000">
            <a:off x="3072596" y="4857760"/>
            <a:ext cx="1570842" cy="794"/>
          </a:xfrm>
          <a:prstGeom prst="line">
            <a:avLst/>
          </a:prstGeom>
          <a:noFill/>
          <a:ln w="9525">
            <a:solidFill>
              <a:schemeClr val="tx1"/>
            </a:solidFill>
            <a:round/>
            <a:headEnd/>
            <a:tailEnd/>
          </a:ln>
        </p:spPr>
      </p:cxnSp>
      <p:cxnSp>
        <p:nvCxnSpPr>
          <p:cNvPr id="38" name="Straight Connector 37"/>
          <p:cNvCxnSpPr/>
          <p:nvPr/>
        </p:nvCxnSpPr>
        <p:spPr>
          <a:xfrm rot="5400000">
            <a:off x="1393418" y="4893070"/>
            <a:ext cx="2357430" cy="794"/>
          </a:xfrm>
          <a:prstGeom prst="line">
            <a:avLst/>
          </a:prstGeom>
          <a:noFill/>
          <a:ln w="9525">
            <a:solidFill>
              <a:schemeClr val="tx1"/>
            </a:solidFill>
            <a:round/>
            <a:headEnd/>
            <a:tailEnd/>
          </a:ln>
        </p:spPr>
      </p:cxnSp>
      <p:sp>
        <p:nvSpPr>
          <p:cNvPr id="46" name="TextBox 45"/>
          <p:cNvSpPr txBox="1"/>
          <p:nvPr/>
        </p:nvSpPr>
        <p:spPr>
          <a:xfrm>
            <a:off x="2571736" y="4110343"/>
            <a:ext cx="1571636" cy="430887"/>
          </a:xfrm>
          <a:prstGeom prst="rect">
            <a:avLst/>
          </a:prstGeom>
          <a:noFill/>
        </p:spPr>
        <p:txBody>
          <a:bodyPr wrap="square" rtlCol="0">
            <a:spAutoFit/>
          </a:bodyPr>
          <a:lstStyle/>
          <a:p>
            <a:r>
              <a:rPr lang="en-GB" sz="1100" dirty="0" smtClean="0">
                <a:latin typeface="Calibri" pitchFamily="34" charset="0"/>
                <a:cs typeface="Calibri" pitchFamily="34" charset="0"/>
              </a:rPr>
              <a:t>Image of World of </a:t>
            </a:r>
            <a:r>
              <a:rPr lang="en-GB" sz="1100" dirty="0" err="1" smtClean="0">
                <a:latin typeface="Calibri" pitchFamily="34" charset="0"/>
                <a:cs typeface="Calibri" pitchFamily="34" charset="0"/>
              </a:rPr>
              <a:t>Warcraft</a:t>
            </a:r>
            <a:r>
              <a:rPr lang="en-GB" sz="1100" dirty="0" smtClean="0">
                <a:latin typeface="Calibri" pitchFamily="34" charset="0"/>
                <a:cs typeface="Calibri" pitchFamily="34" charset="0"/>
              </a:rPr>
              <a:t>  box art</a:t>
            </a:r>
            <a:endParaRPr lang="en-US" sz="1100" dirty="0">
              <a:latin typeface="Calibri" pitchFamily="34" charset="0"/>
              <a:cs typeface="Calibri" pitchFamily="34" charset="0"/>
            </a:endParaRPr>
          </a:p>
        </p:txBody>
      </p:sp>
      <p:sp>
        <p:nvSpPr>
          <p:cNvPr id="47" name="TextBox 46"/>
          <p:cNvSpPr txBox="1"/>
          <p:nvPr/>
        </p:nvSpPr>
        <p:spPr>
          <a:xfrm>
            <a:off x="2571736" y="4681847"/>
            <a:ext cx="1571636" cy="430887"/>
          </a:xfrm>
          <a:prstGeom prst="rect">
            <a:avLst/>
          </a:prstGeom>
          <a:noFill/>
        </p:spPr>
        <p:txBody>
          <a:bodyPr wrap="square" rtlCol="0">
            <a:spAutoFit/>
          </a:bodyPr>
          <a:lstStyle/>
          <a:p>
            <a:r>
              <a:rPr lang="en-GB" sz="1100" dirty="0" smtClean="0">
                <a:latin typeface="Calibri" pitchFamily="34" charset="0"/>
                <a:cs typeface="Calibri" pitchFamily="34" charset="0"/>
              </a:rPr>
              <a:t>Image of </a:t>
            </a:r>
            <a:r>
              <a:rPr lang="en-GB" sz="1100" dirty="0" err="1" smtClean="0">
                <a:latin typeface="Calibri" pitchFamily="34" charset="0"/>
                <a:cs typeface="Calibri" pitchFamily="34" charset="0"/>
              </a:rPr>
              <a:t>Wii</a:t>
            </a:r>
            <a:r>
              <a:rPr lang="en-GB" sz="1100" dirty="0" smtClean="0">
                <a:latin typeface="Calibri" pitchFamily="34" charset="0"/>
                <a:cs typeface="Calibri" pitchFamily="34" charset="0"/>
              </a:rPr>
              <a:t> Sports Resort box art</a:t>
            </a:r>
            <a:endParaRPr lang="en-US" sz="1100" dirty="0">
              <a:latin typeface="Calibri" pitchFamily="34" charset="0"/>
              <a:cs typeface="Calibri" pitchFamily="34" charset="0"/>
            </a:endParaRPr>
          </a:p>
        </p:txBody>
      </p:sp>
      <p:sp>
        <p:nvSpPr>
          <p:cNvPr id="48" name="TextBox 47"/>
          <p:cNvSpPr txBox="1"/>
          <p:nvPr/>
        </p:nvSpPr>
        <p:spPr>
          <a:xfrm>
            <a:off x="2571736" y="5143512"/>
            <a:ext cx="1285884" cy="430887"/>
          </a:xfrm>
          <a:prstGeom prst="rect">
            <a:avLst/>
          </a:prstGeom>
          <a:noFill/>
        </p:spPr>
        <p:txBody>
          <a:bodyPr wrap="square" rtlCol="0">
            <a:spAutoFit/>
          </a:bodyPr>
          <a:lstStyle/>
          <a:p>
            <a:r>
              <a:rPr lang="en-GB" sz="1100" dirty="0" smtClean="0">
                <a:latin typeface="Calibri" pitchFamily="34" charset="0"/>
                <a:cs typeface="Calibri" pitchFamily="34" charset="0"/>
              </a:rPr>
              <a:t>Image of Gears of War  2 box art</a:t>
            </a:r>
            <a:endParaRPr lang="en-US" sz="1100" dirty="0">
              <a:latin typeface="Calibri" pitchFamily="34" charset="0"/>
              <a:cs typeface="Calibri" pitchFamily="34" charset="0"/>
            </a:endParaRPr>
          </a:p>
        </p:txBody>
      </p:sp>
      <p:sp>
        <p:nvSpPr>
          <p:cNvPr id="50" name="TextBox 49"/>
          <p:cNvSpPr txBox="1"/>
          <p:nvPr/>
        </p:nvSpPr>
        <p:spPr>
          <a:xfrm>
            <a:off x="0" y="4071942"/>
            <a:ext cx="1500166" cy="1754326"/>
          </a:xfrm>
          <a:prstGeom prst="rect">
            <a:avLst/>
          </a:prstGeom>
          <a:noFill/>
          <a:ln>
            <a:solidFill>
              <a:schemeClr val="tx1"/>
            </a:solidFill>
          </a:ln>
        </p:spPr>
        <p:txBody>
          <a:bodyPr wrap="square" rtlCol="0">
            <a:spAutoFit/>
          </a:bodyPr>
          <a:lstStyle/>
          <a:p>
            <a:pPr algn="ctr"/>
            <a:r>
              <a:rPr lang="en-GB" dirty="0" smtClean="0">
                <a:latin typeface="Calibri" pitchFamily="34" charset="0"/>
                <a:cs typeface="Calibri" pitchFamily="34" charset="0"/>
              </a:rPr>
              <a:t>This example just for illustrative purposes and is not complete</a:t>
            </a:r>
            <a:endParaRPr lang="en-US" dirty="0">
              <a:latin typeface="Calibri" pitchFamily="34" charset="0"/>
              <a:cs typeface="Calibri" pitchFamily="34" charset="0"/>
            </a:endParaRPr>
          </a:p>
        </p:txBody>
      </p:sp>
      <p:cxnSp>
        <p:nvCxnSpPr>
          <p:cNvPr id="52" name="Straight Connector 51"/>
          <p:cNvCxnSpPr/>
          <p:nvPr/>
        </p:nvCxnSpPr>
        <p:spPr>
          <a:xfrm rot="5400000">
            <a:off x="4215207" y="4857363"/>
            <a:ext cx="1571636" cy="794"/>
          </a:xfrm>
          <a:prstGeom prst="line">
            <a:avLst/>
          </a:prstGeom>
          <a:noFill/>
          <a:ln w="9525">
            <a:solidFill>
              <a:schemeClr val="tx1"/>
            </a:solidFill>
            <a:round/>
            <a:headEnd/>
            <a:tailEnd/>
          </a:ln>
        </p:spPr>
      </p:cxnSp>
      <p:sp>
        <p:nvSpPr>
          <p:cNvPr id="53" name="TextBox 52"/>
          <p:cNvSpPr txBox="1"/>
          <p:nvPr/>
        </p:nvSpPr>
        <p:spPr>
          <a:xfrm>
            <a:off x="5000628" y="4143380"/>
            <a:ext cx="857256" cy="430887"/>
          </a:xfrm>
          <a:prstGeom prst="rect">
            <a:avLst/>
          </a:prstGeom>
          <a:noFill/>
        </p:spPr>
        <p:txBody>
          <a:bodyPr wrap="square" rtlCol="0">
            <a:spAutoFit/>
          </a:bodyPr>
          <a:lstStyle/>
          <a:p>
            <a:r>
              <a:rPr lang="en-GB" sz="1100" dirty="0" smtClean="0">
                <a:latin typeface="Calibri" pitchFamily="34" charset="0"/>
                <a:cs typeface="Calibri" pitchFamily="34" charset="0"/>
              </a:rPr>
              <a:t>Price and availability</a:t>
            </a:r>
            <a:endParaRPr lang="en-US" sz="1100" dirty="0">
              <a:latin typeface="Calibri" pitchFamily="34" charset="0"/>
              <a:cs typeface="Calibri" pitchFamily="34" charset="0"/>
            </a:endParaRPr>
          </a:p>
        </p:txBody>
      </p:sp>
      <p:sp>
        <p:nvSpPr>
          <p:cNvPr id="54" name="TextBox 53"/>
          <p:cNvSpPr txBox="1"/>
          <p:nvPr/>
        </p:nvSpPr>
        <p:spPr>
          <a:xfrm>
            <a:off x="5000628" y="4641187"/>
            <a:ext cx="857256" cy="430887"/>
          </a:xfrm>
          <a:prstGeom prst="rect">
            <a:avLst/>
          </a:prstGeom>
          <a:noFill/>
        </p:spPr>
        <p:txBody>
          <a:bodyPr wrap="square" rtlCol="0">
            <a:spAutoFit/>
          </a:bodyPr>
          <a:lstStyle/>
          <a:p>
            <a:r>
              <a:rPr lang="en-GB" sz="1100" dirty="0" smtClean="0">
                <a:latin typeface="Calibri" pitchFamily="34" charset="0"/>
                <a:cs typeface="Calibri" pitchFamily="34" charset="0"/>
              </a:rPr>
              <a:t>Price and availability</a:t>
            </a:r>
            <a:endParaRPr lang="en-US" sz="1100" dirty="0">
              <a:latin typeface="Calibri" pitchFamily="34" charset="0"/>
              <a:cs typeface="Calibri" pitchFamily="34" charset="0"/>
            </a:endParaRPr>
          </a:p>
        </p:txBody>
      </p:sp>
      <p:sp>
        <p:nvSpPr>
          <p:cNvPr id="55" name="TextBox 54"/>
          <p:cNvSpPr txBox="1"/>
          <p:nvPr/>
        </p:nvSpPr>
        <p:spPr>
          <a:xfrm>
            <a:off x="5000628" y="5141253"/>
            <a:ext cx="857256" cy="430887"/>
          </a:xfrm>
          <a:prstGeom prst="rect">
            <a:avLst/>
          </a:prstGeom>
          <a:noFill/>
        </p:spPr>
        <p:txBody>
          <a:bodyPr wrap="square" rtlCol="0">
            <a:spAutoFit/>
          </a:bodyPr>
          <a:lstStyle/>
          <a:p>
            <a:r>
              <a:rPr lang="en-GB" sz="1100" dirty="0" smtClean="0">
                <a:latin typeface="Calibri" pitchFamily="34" charset="0"/>
                <a:cs typeface="Calibri" pitchFamily="34" charset="0"/>
              </a:rPr>
              <a:t>Price and availability</a:t>
            </a:r>
            <a:endParaRPr lang="en-US" sz="1100" dirty="0">
              <a:latin typeface="Calibri" pitchFamily="34" charset="0"/>
              <a:cs typeface="Calibri" pitchFamily="34" charset="0"/>
            </a:endParaRPr>
          </a:p>
        </p:txBody>
      </p:sp>
      <p:cxnSp>
        <p:nvCxnSpPr>
          <p:cNvPr id="58" name="Straight Connector 57"/>
          <p:cNvCxnSpPr/>
          <p:nvPr/>
        </p:nvCxnSpPr>
        <p:spPr>
          <a:xfrm rot="5400000">
            <a:off x="3928276" y="5857880"/>
            <a:ext cx="428604" cy="1588"/>
          </a:xfrm>
          <a:prstGeom prst="line">
            <a:avLst/>
          </a:prstGeom>
          <a:noFill/>
          <a:ln w="9525">
            <a:solidFill>
              <a:schemeClr val="tx1"/>
            </a:solidFill>
            <a:round/>
            <a:headEnd/>
            <a:tailEnd/>
          </a:ln>
        </p:spPr>
      </p:cxnSp>
      <p:sp>
        <p:nvSpPr>
          <p:cNvPr id="62" name="TextBox 61"/>
          <p:cNvSpPr txBox="1"/>
          <p:nvPr/>
        </p:nvSpPr>
        <p:spPr>
          <a:xfrm>
            <a:off x="2571736" y="5641295"/>
            <a:ext cx="1643074" cy="369332"/>
          </a:xfrm>
          <a:prstGeom prst="rect">
            <a:avLst/>
          </a:prstGeom>
          <a:noFill/>
        </p:spPr>
        <p:txBody>
          <a:bodyPr wrap="square" rtlCol="0">
            <a:spAutoFit/>
          </a:bodyPr>
          <a:lstStyle/>
          <a:p>
            <a:r>
              <a:rPr lang="en-GB" sz="900" dirty="0" smtClean="0">
                <a:latin typeface="Calibri" pitchFamily="34" charset="0"/>
                <a:cs typeface="Calibri" pitchFamily="34" charset="0"/>
              </a:rPr>
              <a:t>Email link to sales</a:t>
            </a:r>
          </a:p>
          <a:p>
            <a:r>
              <a:rPr lang="en-GB" sz="900" dirty="0" smtClean="0">
                <a:latin typeface="Calibri" pitchFamily="34" charset="0"/>
                <a:cs typeface="Calibri" pitchFamily="34" charset="0"/>
              </a:rPr>
              <a:t>Email link to customer service</a:t>
            </a:r>
            <a:endParaRPr lang="en-US" sz="900" dirty="0">
              <a:latin typeface="Calibri" pitchFamily="34" charset="0"/>
              <a:cs typeface="Calibri" pitchFamily="34" charset="0"/>
            </a:endParaRPr>
          </a:p>
        </p:txBody>
      </p:sp>
      <p:sp>
        <p:nvSpPr>
          <p:cNvPr id="63" name="TextBox 62"/>
          <p:cNvSpPr txBox="1"/>
          <p:nvPr/>
        </p:nvSpPr>
        <p:spPr>
          <a:xfrm>
            <a:off x="4214810" y="5631436"/>
            <a:ext cx="1643074" cy="369332"/>
          </a:xfrm>
          <a:prstGeom prst="rect">
            <a:avLst/>
          </a:prstGeom>
          <a:noFill/>
        </p:spPr>
        <p:txBody>
          <a:bodyPr wrap="square" rtlCol="0">
            <a:spAutoFit/>
          </a:bodyPr>
          <a:lstStyle/>
          <a:p>
            <a:r>
              <a:rPr lang="en-GB" sz="900" dirty="0" smtClean="0">
                <a:latin typeface="Calibri" pitchFamily="34" charset="0"/>
                <a:cs typeface="Calibri" pitchFamily="34" charset="0"/>
              </a:rPr>
              <a:t>External link to Google</a:t>
            </a:r>
          </a:p>
          <a:p>
            <a:r>
              <a:rPr lang="en-GB" sz="900" dirty="0" smtClean="0">
                <a:latin typeface="Calibri" pitchFamily="34" charset="0"/>
                <a:cs typeface="Calibri" pitchFamily="34" charset="0"/>
              </a:rPr>
              <a:t>External link to </a:t>
            </a:r>
            <a:r>
              <a:rPr lang="en-GB" sz="900" dirty="0" err="1" smtClean="0">
                <a:latin typeface="Calibri" pitchFamily="34" charset="0"/>
                <a:cs typeface="Calibri" pitchFamily="34" charset="0"/>
              </a:rPr>
              <a:t>metacritic</a:t>
            </a:r>
            <a:endParaRPr lang="en-US" sz="900" dirty="0">
              <a:latin typeface="Calibri" pitchFamily="34" charset="0"/>
              <a:cs typeface="Calibri" pitchFamily="34" charset="0"/>
            </a:endParaRPr>
          </a:p>
        </p:txBody>
      </p:sp>
      <p:sp>
        <p:nvSpPr>
          <p:cNvPr id="64" name="TextBox 63"/>
          <p:cNvSpPr txBox="1"/>
          <p:nvPr/>
        </p:nvSpPr>
        <p:spPr>
          <a:xfrm>
            <a:off x="3857620" y="4108518"/>
            <a:ext cx="1143008" cy="430887"/>
          </a:xfrm>
          <a:prstGeom prst="rect">
            <a:avLst/>
          </a:prstGeom>
          <a:noFill/>
        </p:spPr>
        <p:txBody>
          <a:bodyPr wrap="square" rtlCol="0">
            <a:spAutoFit/>
          </a:bodyPr>
          <a:lstStyle/>
          <a:p>
            <a:r>
              <a:rPr lang="en-GB" sz="1100" dirty="0" smtClean="0">
                <a:latin typeface="Calibri" pitchFamily="34" charset="0"/>
                <a:cs typeface="Calibri" pitchFamily="34" charset="0"/>
              </a:rPr>
              <a:t>Description of game</a:t>
            </a:r>
            <a:endParaRPr lang="en-US" sz="1100" dirty="0">
              <a:latin typeface="Calibri" pitchFamily="34" charset="0"/>
              <a:cs typeface="Calibri" pitchFamily="34" charset="0"/>
            </a:endParaRPr>
          </a:p>
        </p:txBody>
      </p:sp>
      <p:sp>
        <p:nvSpPr>
          <p:cNvPr id="65" name="TextBox 64"/>
          <p:cNvSpPr txBox="1"/>
          <p:nvPr/>
        </p:nvSpPr>
        <p:spPr>
          <a:xfrm>
            <a:off x="3857620" y="4676049"/>
            <a:ext cx="1143008" cy="430887"/>
          </a:xfrm>
          <a:prstGeom prst="rect">
            <a:avLst/>
          </a:prstGeom>
          <a:noFill/>
        </p:spPr>
        <p:txBody>
          <a:bodyPr wrap="square" rtlCol="0">
            <a:spAutoFit/>
          </a:bodyPr>
          <a:lstStyle/>
          <a:p>
            <a:r>
              <a:rPr lang="en-GB" sz="1100" dirty="0" smtClean="0">
                <a:latin typeface="Calibri" pitchFamily="34" charset="0"/>
                <a:cs typeface="Calibri" pitchFamily="34" charset="0"/>
              </a:rPr>
              <a:t>Description of game</a:t>
            </a:r>
            <a:endParaRPr lang="en-US" sz="1100" dirty="0">
              <a:latin typeface="Calibri" pitchFamily="34" charset="0"/>
              <a:cs typeface="Calibri" pitchFamily="34" charset="0"/>
            </a:endParaRPr>
          </a:p>
        </p:txBody>
      </p:sp>
      <p:sp>
        <p:nvSpPr>
          <p:cNvPr id="66" name="TextBox 65"/>
          <p:cNvSpPr txBox="1"/>
          <p:nvPr/>
        </p:nvSpPr>
        <p:spPr>
          <a:xfrm>
            <a:off x="3857620" y="5141253"/>
            <a:ext cx="1143008" cy="430887"/>
          </a:xfrm>
          <a:prstGeom prst="rect">
            <a:avLst/>
          </a:prstGeom>
          <a:noFill/>
        </p:spPr>
        <p:txBody>
          <a:bodyPr wrap="square" rtlCol="0">
            <a:spAutoFit/>
          </a:bodyPr>
          <a:lstStyle/>
          <a:p>
            <a:r>
              <a:rPr lang="en-GB" sz="1100" dirty="0" smtClean="0">
                <a:latin typeface="Calibri" pitchFamily="34" charset="0"/>
                <a:cs typeface="Calibri" pitchFamily="34" charset="0"/>
              </a:rPr>
              <a:t>Description of game</a:t>
            </a:r>
            <a:endParaRPr lang="en-US" sz="1100" dirty="0">
              <a:latin typeface="Calibri" pitchFamily="34" charset="0"/>
              <a:cs typeface="Calibri" pitchFamily="34" charset="0"/>
            </a:endParaRPr>
          </a:p>
        </p:txBody>
      </p:sp>
      <p:graphicFrame>
        <p:nvGraphicFramePr>
          <p:cNvPr id="39" name="Table 38"/>
          <p:cNvGraphicFramePr>
            <a:graphicFrameLocks noGrp="1"/>
          </p:cNvGraphicFramePr>
          <p:nvPr>
            <p:extLst>
              <p:ext uri="{D42A27DB-BD31-4B8C-83A1-F6EECF244321}">
                <p14:modId xmlns:p14="http://schemas.microsoft.com/office/powerpoint/2010/main" val="2947973350"/>
              </p:ext>
            </p:extLst>
          </p:nvPr>
        </p:nvGraphicFramePr>
        <p:xfrm>
          <a:off x="179512" y="6237312"/>
          <a:ext cx="8821612" cy="579120"/>
        </p:xfrm>
        <a:graphic>
          <a:graphicData uri="http://schemas.openxmlformats.org/drawingml/2006/table">
            <a:tbl>
              <a:tblPr firstRow="1" bandRow="1">
                <a:tableStyleId>{5C22544A-7EE6-4342-B048-85BDC9FD1C3A}</a:tableStyleId>
              </a:tblPr>
              <a:tblGrid>
                <a:gridCol w="3528392"/>
                <a:gridCol w="5293220"/>
              </a:tblGrid>
              <a:tr h="370840">
                <a:tc>
                  <a:txBody>
                    <a:bodyPr/>
                    <a:lstStyle/>
                    <a:p>
                      <a:pPr algn="ctr"/>
                      <a:r>
                        <a:rPr lang="en-GB" sz="1600" dirty="0" smtClean="0"/>
                        <a:t>Pass – Simple page</a:t>
                      </a:r>
                      <a:r>
                        <a:rPr lang="en-GB" sz="1600" baseline="0" dirty="0" smtClean="0"/>
                        <a:t> plans identified</a:t>
                      </a:r>
                      <a:endParaRPr lang="en-GB" sz="1600" dirty="0">
                        <a:solidFill>
                          <a:schemeClr val="tx1"/>
                        </a:solidFill>
                        <a:latin typeface="Calibri" pitchFamily="34" charset="0"/>
                        <a:cs typeface="Calibri" pitchFamily="34" charset="0"/>
                      </a:endParaRPr>
                    </a:p>
                  </a:txBody>
                  <a:tcPr anchor="ctr">
                    <a:solidFill>
                      <a:schemeClr val="bg2">
                        <a:lumMod val="75000"/>
                      </a:schemeClr>
                    </a:solidFill>
                  </a:tcPr>
                </a:tc>
                <a:tc>
                  <a:txBody>
                    <a:bodyPr/>
                    <a:lstStyle/>
                    <a:p>
                      <a:pPr algn="ctr"/>
                      <a:r>
                        <a:rPr lang="en-GB" sz="1600" dirty="0" smtClean="0"/>
                        <a:t>Merit – Detailed page plans</a:t>
                      </a:r>
                      <a:r>
                        <a:rPr lang="en-GB" sz="1600" baseline="0" dirty="0" smtClean="0"/>
                        <a:t> identified with source references given</a:t>
                      </a:r>
                      <a:endParaRPr lang="en-GB" sz="1600" dirty="0">
                        <a:solidFill>
                          <a:schemeClr val="tx1"/>
                        </a:solidFill>
                        <a:latin typeface="Calibri" pitchFamily="34" charset="0"/>
                        <a:cs typeface="Calibri" pitchFamily="34" charset="0"/>
                      </a:endParaRPr>
                    </a:p>
                  </a:txBody>
                  <a:tcPr anchor="ctr"/>
                </a:tc>
              </a:tr>
            </a:tbl>
          </a:graphicData>
        </a:graphic>
      </p:graphicFrame>
    </p:spTree>
    <p:extLst>
      <p:ext uri="{BB962C8B-B14F-4D97-AF65-F5344CB8AC3E}">
        <p14:creationId xmlns:p14="http://schemas.microsoft.com/office/powerpoint/2010/main" val="350421452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Assessment Criteria</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903481195"/>
              </p:ext>
            </p:extLst>
          </p:nvPr>
        </p:nvGraphicFramePr>
        <p:xfrm>
          <a:off x="323528" y="1196752"/>
          <a:ext cx="8568952" cy="5303520"/>
        </p:xfrm>
        <a:graphic>
          <a:graphicData uri="http://schemas.openxmlformats.org/drawingml/2006/table">
            <a:tbl>
              <a:tblPr firstRow="1" bandRow="1">
                <a:tableStyleId>{5C22544A-7EE6-4342-B048-85BDC9FD1C3A}</a:tableStyleId>
              </a:tblPr>
              <a:tblGrid>
                <a:gridCol w="1872208"/>
                <a:gridCol w="2412268"/>
                <a:gridCol w="2142238"/>
                <a:gridCol w="2142238"/>
              </a:tblGrid>
              <a:tr h="370840">
                <a:tc>
                  <a:txBody>
                    <a:bodyPr/>
                    <a:lstStyle/>
                    <a:p>
                      <a:r>
                        <a:rPr lang="en-GB" sz="1200" b="1" dirty="0" smtClean="0"/>
                        <a:t>Learning Outcome</a:t>
                      </a:r>
                    </a:p>
                    <a:p>
                      <a:endParaRPr lang="en-GB" sz="1200" dirty="0" smtClean="0"/>
                    </a:p>
                    <a:p>
                      <a:endParaRPr lang="en-GB" sz="1200" b="0" i="0" u="none" strike="noStrike" kern="1200" baseline="0" dirty="0" smtClean="0">
                        <a:solidFill>
                          <a:schemeClr val="lt1"/>
                        </a:solidFill>
                        <a:latin typeface="+mn-lt"/>
                        <a:ea typeface="+mn-ea"/>
                        <a:cs typeface="+mn-cs"/>
                      </a:endParaRPr>
                    </a:p>
                    <a:p>
                      <a:r>
                        <a:rPr lang="en-GB" sz="1200" b="0" i="0" u="none" strike="noStrike" kern="1200" baseline="0" dirty="0" smtClean="0">
                          <a:solidFill>
                            <a:schemeClr val="lt1"/>
                          </a:solidFill>
                          <a:latin typeface="+mn-lt"/>
                          <a:ea typeface="+mn-ea"/>
                          <a:cs typeface="+mn-cs"/>
                        </a:rPr>
                        <a:t>The learner will: </a:t>
                      </a:r>
                      <a:endParaRPr lang="en-GB" sz="1200" dirty="0"/>
                    </a:p>
                  </a:txBody>
                  <a:tcPr/>
                </a:tc>
                <a:tc>
                  <a:txBody>
                    <a:bodyPr/>
                    <a:lstStyle/>
                    <a:p>
                      <a:r>
                        <a:rPr lang="en-GB" sz="1200" dirty="0" smtClean="0"/>
                        <a:t>Pass</a:t>
                      </a:r>
                    </a:p>
                    <a:p>
                      <a:endParaRPr lang="en-GB" sz="1200" b="0" i="0" u="none" strike="noStrike" kern="1200" baseline="0" dirty="0" smtClean="0">
                        <a:solidFill>
                          <a:schemeClr val="lt1"/>
                        </a:solidFill>
                        <a:latin typeface="+mn-lt"/>
                        <a:ea typeface="+mn-ea"/>
                        <a:cs typeface="+mn-cs"/>
                      </a:endParaRPr>
                    </a:p>
                    <a:p>
                      <a:r>
                        <a:rPr lang="en-GB" sz="1200" b="0" i="0" u="none" strike="noStrike" kern="1200" baseline="0" dirty="0" smtClean="0">
                          <a:solidFill>
                            <a:schemeClr val="lt1"/>
                          </a:solidFill>
                          <a:latin typeface="+mn-lt"/>
                          <a:ea typeface="+mn-ea"/>
                          <a:cs typeface="+mn-cs"/>
                        </a:rPr>
                        <a:t>The assessment criteria are  the pass requirements for this unit</a:t>
                      </a:r>
                    </a:p>
                    <a:p>
                      <a:r>
                        <a:rPr lang="en-GB" sz="1200" b="0" i="0" u="none" strike="noStrike" kern="1200" baseline="0" dirty="0" smtClean="0">
                          <a:solidFill>
                            <a:schemeClr val="lt1"/>
                          </a:solidFill>
                          <a:latin typeface="+mn-lt"/>
                          <a:ea typeface="+mn-ea"/>
                          <a:cs typeface="+mn-cs"/>
                        </a:rPr>
                        <a:t>The Learner can:</a:t>
                      </a:r>
                      <a:endParaRPr lang="en-GB" sz="1200" dirty="0"/>
                    </a:p>
                  </a:txBody>
                  <a:tcPr/>
                </a:tc>
                <a:tc>
                  <a:txBody>
                    <a:bodyPr/>
                    <a:lstStyle/>
                    <a:p>
                      <a:r>
                        <a:rPr lang="en-GB" sz="1200" dirty="0" smtClean="0"/>
                        <a:t>Merit</a:t>
                      </a:r>
                    </a:p>
                    <a:p>
                      <a:endParaRPr lang="en-GB" sz="1200" dirty="0" smtClean="0"/>
                    </a:p>
                    <a:p>
                      <a:r>
                        <a:rPr lang="en-GB" sz="1200" b="0" i="0" u="none" strike="noStrike" baseline="0" dirty="0" smtClean="0"/>
                        <a:t>To achieve a merit the  evidence must show that, in addition to the pass criteria, the learner is able to:</a:t>
                      </a:r>
                      <a:endParaRPr lang="en-GB" sz="1200" dirty="0"/>
                    </a:p>
                  </a:txBody>
                  <a:tcPr/>
                </a:tc>
                <a:tc>
                  <a:txBody>
                    <a:bodyPr/>
                    <a:lstStyle/>
                    <a:p>
                      <a:r>
                        <a:rPr lang="en-GB" sz="1200" dirty="0" smtClean="0"/>
                        <a:t>Distinction</a:t>
                      </a:r>
                    </a:p>
                    <a:p>
                      <a:endParaRPr lang="en-GB" sz="1200" b="0" i="0" u="none" strike="noStrike" kern="1200" baseline="0" dirty="0" smtClean="0">
                        <a:solidFill>
                          <a:schemeClr val="lt1"/>
                        </a:solidFill>
                        <a:latin typeface="+mn-lt"/>
                        <a:ea typeface="+mn-ea"/>
                        <a:cs typeface="+mn-cs"/>
                      </a:endParaRPr>
                    </a:p>
                    <a:p>
                      <a:r>
                        <a:rPr lang="en-GB" sz="1200" b="0" i="0" u="none" strike="noStrike" baseline="0" dirty="0" smtClean="0"/>
                        <a:t>To achieve a distinction </a:t>
                      </a:r>
                      <a:r>
                        <a:rPr lang="en-GB" sz="1200" b="1" i="0" u="none" strike="noStrike" baseline="0" dirty="0" smtClean="0"/>
                        <a:t> </a:t>
                      </a:r>
                      <a:endParaRPr lang="en-GB" sz="1200" b="0" i="0" u="none" strike="noStrike" kern="1200" baseline="0" dirty="0" smtClean="0">
                        <a:solidFill>
                          <a:schemeClr val="lt1"/>
                        </a:solidFill>
                        <a:latin typeface="+mn-lt"/>
                        <a:ea typeface="+mn-ea"/>
                        <a:cs typeface="+mn-cs"/>
                      </a:endParaRPr>
                    </a:p>
                    <a:p>
                      <a:r>
                        <a:rPr lang="en-GB" sz="1200" b="0" i="0" u="none" strike="noStrike" baseline="0" dirty="0" smtClean="0"/>
                        <a:t>the evidence must show </a:t>
                      </a:r>
                      <a:endParaRPr lang="en-GB" sz="1200" b="0" i="0" u="none" strike="noStrike" kern="1200" baseline="0" dirty="0" smtClean="0">
                        <a:solidFill>
                          <a:schemeClr val="lt1"/>
                        </a:solidFill>
                        <a:latin typeface="+mn-lt"/>
                        <a:ea typeface="+mn-ea"/>
                        <a:cs typeface="+mn-cs"/>
                      </a:endParaRPr>
                    </a:p>
                    <a:p>
                      <a:r>
                        <a:rPr lang="en-GB" sz="1200" b="0" i="0" u="none" strike="noStrike" baseline="0" dirty="0" smtClean="0"/>
                        <a:t>that, in addition to the pass </a:t>
                      </a:r>
                      <a:endParaRPr lang="en-GB" sz="1200" b="0" i="0" u="none" strike="noStrike" kern="1200" baseline="0" dirty="0" smtClean="0">
                        <a:solidFill>
                          <a:schemeClr val="lt1"/>
                        </a:solidFill>
                        <a:latin typeface="+mn-lt"/>
                        <a:ea typeface="+mn-ea"/>
                        <a:cs typeface="+mn-cs"/>
                      </a:endParaRPr>
                    </a:p>
                    <a:p>
                      <a:r>
                        <a:rPr lang="en-GB" sz="1200" b="0" i="0" u="none" strike="noStrike" baseline="0" dirty="0" smtClean="0"/>
                        <a:t>and merit criteria, the </a:t>
                      </a:r>
                      <a:endParaRPr lang="en-GB" sz="1200" b="0" i="0" u="none" strike="noStrike" kern="1200" baseline="0" dirty="0" smtClean="0">
                        <a:solidFill>
                          <a:schemeClr val="lt1"/>
                        </a:solidFill>
                        <a:latin typeface="+mn-lt"/>
                        <a:ea typeface="+mn-ea"/>
                        <a:cs typeface="+mn-cs"/>
                      </a:endParaRPr>
                    </a:p>
                    <a:p>
                      <a:r>
                        <a:rPr lang="en-GB" sz="1200" b="0" i="0" u="none" strike="noStrike" baseline="0" dirty="0" smtClean="0"/>
                        <a:t>learner is able to: </a:t>
                      </a:r>
                    </a:p>
                  </a:txBody>
                  <a:tcPr/>
                </a:tc>
              </a:tr>
              <a:tr h="370840">
                <a:tc>
                  <a:txBody>
                    <a:bodyPr/>
                    <a:lstStyle/>
                    <a:p>
                      <a:pPr marL="174625" indent="-174625"/>
                      <a:r>
                        <a:rPr lang="en-GB" sz="1200" b="1" i="0" u="none" strike="noStrike" kern="1200" baseline="0" dirty="0" smtClean="0">
                          <a:solidFill>
                            <a:schemeClr val="dk1"/>
                          </a:solidFill>
                          <a:latin typeface="+mn-lt"/>
                          <a:ea typeface="+mn-ea"/>
                          <a:cs typeface="+mn-cs"/>
                        </a:rPr>
                        <a:t>1 </a:t>
                      </a:r>
                      <a:r>
                        <a:rPr lang="en-GB" sz="1200" b="0" i="0" u="none" strike="noStrike" kern="1200" baseline="0" dirty="0" smtClean="0">
                          <a:solidFill>
                            <a:schemeClr val="dk1"/>
                          </a:solidFill>
                          <a:latin typeface="+mn-lt"/>
                          <a:ea typeface="+mn-ea"/>
                          <a:cs typeface="+mn-cs"/>
                        </a:rPr>
                        <a:t>  Understand web architecture and components </a:t>
                      </a:r>
                      <a:endParaRPr lang="en-GB" sz="1200" dirty="0"/>
                    </a:p>
                  </a:txBody>
                  <a:tcPr/>
                </a:tc>
                <a:tc>
                  <a:txBody>
                    <a:bodyPr/>
                    <a:lstStyle/>
                    <a:p>
                      <a:pPr marL="174625" indent="-174625"/>
                      <a:r>
                        <a:rPr lang="en-GB" sz="1200" b="1" i="0" u="none" strike="noStrike" kern="1200" baseline="0" dirty="0" smtClean="0">
                          <a:solidFill>
                            <a:schemeClr val="dk1"/>
                          </a:solidFill>
                          <a:latin typeface="+mn-lt"/>
                          <a:ea typeface="+mn-ea"/>
                          <a:cs typeface="+mn-cs"/>
                        </a:rPr>
                        <a:t>P1</a:t>
                      </a:r>
                      <a:r>
                        <a:rPr lang="en-GB" sz="1200" b="0" i="0" u="none" strike="noStrike" kern="1200" baseline="0" dirty="0" smtClean="0">
                          <a:solidFill>
                            <a:schemeClr val="dk1"/>
                          </a:solidFill>
                          <a:latin typeface="+mn-lt"/>
                          <a:ea typeface="+mn-ea"/>
                          <a:cs typeface="+mn-cs"/>
                        </a:rPr>
                        <a:t> Outline the web architecture and components which enable internet and web functionality </a:t>
                      </a:r>
                      <a:endParaRPr lang="en-GB" sz="1200" dirty="0"/>
                    </a:p>
                  </a:txBody>
                  <a:tcPr/>
                </a:tc>
                <a:tc>
                  <a:txBody>
                    <a:bodyPr/>
                    <a:lstStyle/>
                    <a:p>
                      <a:endParaRPr lang="en-GB" sz="1200"/>
                    </a:p>
                  </a:txBody>
                  <a:tcPr/>
                </a:tc>
                <a:tc>
                  <a:txBody>
                    <a:bodyPr/>
                    <a:lstStyle/>
                    <a:p>
                      <a:endParaRPr lang="en-GB" sz="1200"/>
                    </a:p>
                  </a:txBody>
                  <a:tcPr/>
                </a:tc>
              </a:tr>
              <a:tr h="370840">
                <a:tc>
                  <a:txBody>
                    <a:bodyPr/>
                    <a:lstStyle/>
                    <a:p>
                      <a:pPr marL="174625" indent="-174625"/>
                      <a:r>
                        <a:rPr lang="en-GB" sz="1200" b="1" i="0" u="none" strike="noStrike" kern="1200" baseline="0" dirty="0" smtClean="0">
                          <a:solidFill>
                            <a:schemeClr val="dk1"/>
                          </a:solidFill>
                          <a:latin typeface="+mn-lt"/>
                          <a:ea typeface="+mn-ea"/>
                          <a:cs typeface="+mn-cs"/>
                        </a:rPr>
                        <a:t>2 </a:t>
                      </a:r>
                      <a:r>
                        <a:rPr lang="en-GB" sz="1200" b="0" i="0" u="none" strike="noStrike" kern="1200" baseline="0" dirty="0" smtClean="0">
                          <a:solidFill>
                            <a:schemeClr val="dk1"/>
                          </a:solidFill>
                          <a:latin typeface="+mn-lt"/>
                          <a:ea typeface="+mn-ea"/>
                          <a:cs typeface="+mn-cs"/>
                        </a:rPr>
                        <a:t>  Understand the factors that influence website performance </a:t>
                      </a:r>
                      <a:endParaRPr lang="en-GB" sz="1200" dirty="0"/>
                    </a:p>
                  </a:txBody>
                  <a:tcPr/>
                </a:tc>
                <a:tc>
                  <a:txBody>
                    <a:bodyPr/>
                    <a:lstStyle/>
                    <a:p>
                      <a:pPr marL="174625" indent="-174625"/>
                      <a:r>
                        <a:rPr lang="en-GB" sz="1200" b="1" i="0" u="none" strike="noStrike" kern="1200" baseline="0" dirty="0" smtClean="0">
                          <a:solidFill>
                            <a:schemeClr val="dk1"/>
                          </a:solidFill>
                          <a:latin typeface="+mn-lt"/>
                          <a:ea typeface="+mn-ea"/>
                          <a:cs typeface="+mn-cs"/>
                        </a:rPr>
                        <a:t>P2</a:t>
                      </a:r>
                      <a:r>
                        <a:rPr lang="en-GB" sz="1200" b="0" i="0" u="none" strike="noStrike" kern="1200" baseline="0" dirty="0" smtClean="0">
                          <a:solidFill>
                            <a:schemeClr val="dk1"/>
                          </a:solidFill>
                          <a:latin typeface="+mn-lt"/>
                          <a:ea typeface="+mn-ea"/>
                          <a:cs typeface="+mn-cs"/>
                        </a:rPr>
                        <a:t> Explain the user side and server side factors that influence the performance of a website </a:t>
                      </a:r>
                      <a:endParaRPr lang="en-GB" sz="1200" dirty="0"/>
                    </a:p>
                  </a:txBody>
                  <a:tcPr/>
                </a:tc>
                <a:tc>
                  <a:txBody>
                    <a:bodyPr/>
                    <a:lstStyle/>
                    <a:p>
                      <a:endParaRPr lang="en-GB" sz="1200"/>
                    </a:p>
                  </a:txBody>
                  <a:tcPr/>
                </a:tc>
                <a:tc>
                  <a:txBody>
                    <a:bodyPr/>
                    <a:lstStyle/>
                    <a:p>
                      <a:endParaRPr lang="en-GB" sz="1200" dirty="0"/>
                    </a:p>
                  </a:txBody>
                  <a:tcPr/>
                </a:tc>
              </a:tr>
              <a:tr h="370840">
                <a:tc>
                  <a:txBody>
                    <a:bodyPr/>
                    <a:lstStyle/>
                    <a:p>
                      <a:endParaRPr lang="en-GB" sz="1200" dirty="0"/>
                    </a:p>
                  </a:txBody>
                  <a:tcPr/>
                </a:tc>
                <a:tc>
                  <a:txBody>
                    <a:bodyPr/>
                    <a:lstStyle/>
                    <a:p>
                      <a:pPr marL="174625" indent="-174625"/>
                      <a:r>
                        <a:rPr lang="en-GB" sz="1200" b="1" i="0" u="none" strike="noStrike" kern="1200" baseline="0" dirty="0" smtClean="0">
                          <a:solidFill>
                            <a:schemeClr val="dk1"/>
                          </a:solidFill>
                          <a:latin typeface="+mn-lt"/>
                          <a:ea typeface="+mn-ea"/>
                          <a:cs typeface="+mn-cs"/>
                        </a:rPr>
                        <a:t>P3</a:t>
                      </a:r>
                      <a:r>
                        <a:rPr lang="en-GB" sz="1200" b="0" i="0" u="none" strike="noStrike" kern="1200" baseline="0" dirty="0" smtClean="0">
                          <a:solidFill>
                            <a:schemeClr val="dk1"/>
                          </a:solidFill>
                          <a:latin typeface="+mn-lt"/>
                          <a:ea typeface="+mn-ea"/>
                          <a:cs typeface="+mn-cs"/>
                        </a:rPr>
                        <a:t> Explain the security risks and protection mechanisms involved in website performance </a:t>
                      </a:r>
                      <a:endParaRPr lang="en-GB" sz="1200" dirty="0"/>
                    </a:p>
                  </a:txBody>
                  <a:tcPr/>
                </a:tc>
                <a:tc>
                  <a:txBody>
                    <a:bodyPr/>
                    <a:lstStyle/>
                    <a:p>
                      <a:pPr marL="261938" indent="-261938"/>
                      <a:r>
                        <a:rPr lang="en-GB" sz="1200" b="1" i="0" u="none" strike="noStrike" kern="1200" baseline="0" dirty="0" smtClean="0">
                          <a:solidFill>
                            <a:schemeClr val="dk1"/>
                          </a:solidFill>
                          <a:latin typeface="+mn-lt"/>
                          <a:ea typeface="+mn-ea"/>
                          <a:cs typeface="+mn-cs"/>
                        </a:rPr>
                        <a:t>M1</a:t>
                      </a:r>
                      <a:r>
                        <a:rPr lang="en-GB" sz="1200" b="0" i="0" u="none" strike="noStrike" kern="1200" baseline="0" dirty="0" smtClean="0">
                          <a:solidFill>
                            <a:schemeClr val="dk1"/>
                          </a:solidFill>
                          <a:latin typeface="+mn-lt"/>
                          <a:ea typeface="+mn-ea"/>
                          <a:cs typeface="+mn-cs"/>
                        </a:rPr>
                        <a:t>  Compare and contrast current interactive websites for performance and security </a:t>
                      </a:r>
                      <a:endParaRPr lang="en-GB" sz="1200" dirty="0"/>
                    </a:p>
                  </a:txBody>
                  <a:tcPr/>
                </a:tc>
                <a:tc>
                  <a:txBody>
                    <a:bodyPr/>
                    <a:lstStyle/>
                    <a:p>
                      <a:pPr marL="261938" indent="-261938"/>
                      <a:r>
                        <a:rPr lang="en-GB" sz="1200" b="1" i="0" u="none" strike="noStrike" kern="1200" baseline="0" dirty="0" smtClean="0">
                          <a:solidFill>
                            <a:schemeClr val="dk1"/>
                          </a:solidFill>
                          <a:latin typeface="+mn-lt"/>
                          <a:ea typeface="+mn-ea"/>
                          <a:cs typeface="+mn-cs"/>
                        </a:rPr>
                        <a:t>D1</a:t>
                      </a:r>
                      <a:r>
                        <a:rPr lang="en-GB" sz="1200" b="0" i="0" u="none" strike="noStrike" kern="1200" baseline="0" dirty="0" smtClean="0">
                          <a:solidFill>
                            <a:schemeClr val="dk1"/>
                          </a:solidFill>
                          <a:latin typeface="+mn-lt"/>
                          <a:ea typeface="+mn-ea"/>
                          <a:cs typeface="+mn-cs"/>
                        </a:rPr>
                        <a:t>  Discuss the impact that cases of website security breaches have had on society </a:t>
                      </a:r>
                      <a:endParaRPr lang="en-GB" sz="1200" dirty="0"/>
                    </a:p>
                  </a:txBody>
                  <a:tcPr/>
                </a:tc>
              </a:tr>
              <a:tr h="370840">
                <a:tc>
                  <a:txBody>
                    <a:bodyPr/>
                    <a:lstStyle/>
                    <a:p>
                      <a:pPr marL="174625" indent="-174625"/>
                      <a:r>
                        <a:rPr lang="en-GB" sz="1200" b="1" i="0" u="none" strike="noStrike" kern="1200" baseline="0" dirty="0" smtClean="0">
                          <a:solidFill>
                            <a:schemeClr val="dk1"/>
                          </a:solidFill>
                          <a:latin typeface="+mn-lt"/>
                          <a:ea typeface="+mn-ea"/>
                          <a:cs typeface="+mn-cs"/>
                        </a:rPr>
                        <a:t>3</a:t>
                      </a:r>
                      <a:r>
                        <a:rPr lang="en-GB" sz="1200" b="0" i="0" u="none" strike="noStrike" kern="1200" baseline="0" dirty="0" smtClean="0">
                          <a:solidFill>
                            <a:schemeClr val="dk1"/>
                          </a:solidFill>
                          <a:latin typeface="+mn-lt"/>
                          <a:ea typeface="+mn-ea"/>
                          <a:cs typeface="+mn-cs"/>
                        </a:rPr>
                        <a:t>   Be able to design websites </a:t>
                      </a:r>
                      <a:endParaRPr lang="en-GB" sz="1200" dirty="0"/>
                    </a:p>
                  </a:txBody>
                  <a:tcPr>
                    <a:solidFill>
                      <a:srgbClr val="FFC000"/>
                    </a:solidFill>
                  </a:tcPr>
                </a:tc>
                <a:tc>
                  <a:txBody>
                    <a:bodyPr/>
                    <a:lstStyle/>
                    <a:p>
                      <a:pPr marL="174625" indent="-174625"/>
                      <a:r>
                        <a:rPr lang="en-GB" sz="1200" b="1" i="0" u="none" strike="noStrike" kern="1200" baseline="0" dirty="0" smtClean="0">
                          <a:solidFill>
                            <a:schemeClr val="dk1"/>
                          </a:solidFill>
                          <a:latin typeface="+mn-lt"/>
                          <a:ea typeface="+mn-ea"/>
                          <a:cs typeface="+mn-cs"/>
                        </a:rPr>
                        <a:t>P4</a:t>
                      </a:r>
                      <a:r>
                        <a:rPr lang="en-GB" sz="1200" b="0" i="0" u="none" strike="noStrike" kern="1200" baseline="0" dirty="0" smtClean="0">
                          <a:solidFill>
                            <a:schemeClr val="dk1"/>
                          </a:solidFill>
                          <a:latin typeface="+mn-lt"/>
                          <a:ea typeface="+mn-ea"/>
                          <a:cs typeface="+mn-cs"/>
                        </a:rPr>
                        <a:t> Using appropriate design tools, design an interactive website to meet a client need </a:t>
                      </a:r>
                      <a:endParaRPr lang="en-GB" sz="1200" dirty="0"/>
                    </a:p>
                  </a:txBody>
                  <a:tcPr>
                    <a:solidFill>
                      <a:srgbClr val="FFC000"/>
                    </a:solidFill>
                  </a:tcPr>
                </a:tc>
                <a:tc>
                  <a:txBody>
                    <a:bodyPr/>
                    <a:lstStyle/>
                    <a:p>
                      <a:pPr marL="261938" indent="-261938"/>
                      <a:r>
                        <a:rPr lang="en-GB" sz="1200" b="1" i="0" u="none" strike="noStrike" kern="1200" baseline="0" dirty="0" smtClean="0">
                          <a:solidFill>
                            <a:schemeClr val="dk1"/>
                          </a:solidFill>
                          <a:latin typeface="+mn-lt"/>
                          <a:ea typeface="+mn-ea"/>
                          <a:cs typeface="+mn-cs"/>
                        </a:rPr>
                        <a:t>M2</a:t>
                      </a:r>
                      <a:r>
                        <a:rPr lang="en-GB" sz="1200" b="0" i="0" u="none" strike="noStrike" kern="1200" baseline="0" dirty="0" smtClean="0">
                          <a:solidFill>
                            <a:schemeClr val="dk1"/>
                          </a:solidFill>
                          <a:latin typeface="+mn-lt"/>
                          <a:ea typeface="+mn-ea"/>
                          <a:cs typeface="+mn-cs"/>
                        </a:rPr>
                        <a:t>  Produce annotated design documentation for an interactive website to meet a client need </a:t>
                      </a:r>
                      <a:endParaRPr lang="en-GB" sz="1200" dirty="0"/>
                    </a:p>
                  </a:txBody>
                  <a:tcPr>
                    <a:solidFill>
                      <a:srgbClr val="FFC000"/>
                    </a:solidFill>
                  </a:tcPr>
                </a:tc>
                <a:tc>
                  <a:txBody>
                    <a:bodyPr/>
                    <a:lstStyle/>
                    <a:p>
                      <a:endParaRPr lang="en-GB" sz="1200" dirty="0"/>
                    </a:p>
                  </a:txBody>
                  <a:tcPr/>
                </a:tc>
              </a:tr>
              <a:tr h="370840">
                <a:tc>
                  <a:txBody>
                    <a:bodyPr/>
                    <a:lstStyle/>
                    <a:p>
                      <a:pPr marL="174625" indent="-174625"/>
                      <a:r>
                        <a:rPr lang="en-GB" sz="1200" b="1" i="0" u="none" strike="noStrike" kern="1200" baseline="0" dirty="0" smtClean="0">
                          <a:solidFill>
                            <a:schemeClr val="dk1"/>
                          </a:solidFill>
                          <a:latin typeface="+mn-lt"/>
                          <a:ea typeface="+mn-ea"/>
                          <a:cs typeface="+mn-cs"/>
                        </a:rPr>
                        <a:t>4 </a:t>
                      </a:r>
                      <a:r>
                        <a:rPr lang="en-GB" sz="1200" b="0" i="0" u="none" strike="noStrike" kern="1200" baseline="0" dirty="0" smtClean="0">
                          <a:solidFill>
                            <a:schemeClr val="dk1"/>
                          </a:solidFill>
                          <a:latin typeface="+mn-lt"/>
                          <a:ea typeface="+mn-ea"/>
                          <a:cs typeface="+mn-cs"/>
                        </a:rPr>
                        <a:t>  Be able to create websites </a:t>
                      </a:r>
                      <a:endParaRPr lang="en-GB" sz="1200" dirty="0"/>
                    </a:p>
                  </a:txBody>
                  <a:tcPr/>
                </a:tc>
                <a:tc>
                  <a:txBody>
                    <a:bodyPr/>
                    <a:lstStyle/>
                    <a:p>
                      <a:pPr marL="174625" indent="-174625"/>
                      <a:r>
                        <a:rPr lang="en-GB" sz="1200" b="1" i="0" u="none" strike="noStrike" kern="1200" baseline="0" dirty="0" smtClean="0">
                          <a:solidFill>
                            <a:schemeClr val="dk1"/>
                          </a:solidFill>
                          <a:latin typeface="+mn-lt"/>
                          <a:ea typeface="+mn-ea"/>
                          <a:cs typeface="+mn-cs"/>
                        </a:rPr>
                        <a:t>P5</a:t>
                      </a:r>
                      <a:r>
                        <a:rPr lang="en-GB" sz="1200" b="0" i="0" u="none" strike="noStrike" kern="1200" baseline="0" dirty="0" smtClean="0">
                          <a:solidFill>
                            <a:schemeClr val="dk1"/>
                          </a:solidFill>
                          <a:latin typeface="+mn-lt"/>
                          <a:ea typeface="+mn-ea"/>
                          <a:cs typeface="+mn-cs"/>
                        </a:rPr>
                        <a:t> Create an interactive website to meet a client need </a:t>
                      </a:r>
                      <a:endParaRPr lang="en-GB" sz="1200" dirty="0"/>
                    </a:p>
                  </a:txBody>
                  <a:tcPr/>
                </a:tc>
                <a:tc>
                  <a:txBody>
                    <a:bodyPr/>
                    <a:lstStyle/>
                    <a:p>
                      <a:pPr marL="261938" indent="-261938"/>
                      <a:r>
                        <a:rPr lang="en-GB" sz="1200" b="1" i="0" u="none" strike="noStrike" kern="1200" baseline="0" dirty="0" smtClean="0">
                          <a:solidFill>
                            <a:schemeClr val="dk1"/>
                          </a:solidFill>
                          <a:latin typeface="+mn-lt"/>
                          <a:ea typeface="+mn-ea"/>
                          <a:cs typeface="+mn-cs"/>
                        </a:rPr>
                        <a:t>M3</a:t>
                      </a:r>
                      <a:r>
                        <a:rPr lang="en-GB" sz="1200" b="0" i="0" u="none" strike="noStrike" kern="1200" baseline="0" dirty="0" smtClean="0">
                          <a:solidFill>
                            <a:schemeClr val="dk1"/>
                          </a:solidFill>
                          <a:latin typeface="+mn-lt"/>
                          <a:ea typeface="+mn-ea"/>
                          <a:cs typeface="+mn-cs"/>
                        </a:rPr>
                        <a:t> Implement CSS in an interactive website to improve the site to meet a client’s needs </a:t>
                      </a:r>
                      <a:endParaRPr lang="en-GB" sz="1200" dirty="0"/>
                    </a:p>
                  </a:txBody>
                  <a:tcPr/>
                </a:tc>
                <a:tc>
                  <a:txBody>
                    <a:bodyPr/>
                    <a:lstStyle/>
                    <a:p>
                      <a:pPr marL="261938" indent="-261938"/>
                      <a:r>
                        <a:rPr lang="en-GB" sz="1200" b="1" i="0" u="none" strike="noStrike" kern="1200" baseline="0" dirty="0" smtClean="0">
                          <a:solidFill>
                            <a:schemeClr val="dk1"/>
                          </a:solidFill>
                          <a:latin typeface="+mn-lt"/>
                          <a:ea typeface="+mn-ea"/>
                          <a:cs typeface="+mn-cs"/>
                        </a:rPr>
                        <a:t>D2</a:t>
                      </a:r>
                      <a:r>
                        <a:rPr lang="en-GB" sz="1200" b="0" i="0" u="none" strike="noStrike" kern="1200" baseline="0" dirty="0" smtClean="0">
                          <a:solidFill>
                            <a:schemeClr val="dk1"/>
                          </a:solidFill>
                          <a:latin typeface="+mn-lt"/>
                          <a:ea typeface="+mn-ea"/>
                          <a:cs typeface="+mn-cs"/>
                        </a:rPr>
                        <a:t>  Carry out acceptance testing with client on an interactive website </a:t>
                      </a:r>
                      <a:endParaRPr lang="en-GB" sz="1200" dirty="0"/>
                    </a:p>
                  </a:txBody>
                  <a:tcPr/>
                </a:tc>
              </a:tr>
            </a:tbl>
          </a:graphicData>
        </a:graphic>
      </p:graphicFrame>
    </p:spTree>
    <p:extLst>
      <p:ext uri="{BB962C8B-B14F-4D97-AF65-F5344CB8AC3E}">
        <p14:creationId xmlns:p14="http://schemas.microsoft.com/office/powerpoint/2010/main" val="363082707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4282" y="785794"/>
            <a:ext cx="8643998" cy="4857784"/>
          </a:xfrm>
        </p:spPr>
        <p:txBody>
          <a:bodyPr>
            <a:noAutofit/>
          </a:bodyPr>
          <a:lstStyle/>
          <a:p>
            <a:pPr marL="0" indent="0">
              <a:buNone/>
            </a:pPr>
            <a:r>
              <a:rPr lang="en-GB" sz="1600" b="1" dirty="0"/>
              <a:t>P4.1 – Task 01 – </a:t>
            </a:r>
            <a:r>
              <a:rPr lang="en-GB" sz="1600" dirty="0"/>
              <a:t>Analyse three websites that have a similar themes, education, promotional or e-commerce, evidence and list with an explanation the recurring content within these categories.</a:t>
            </a:r>
          </a:p>
          <a:p>
            <a:pPr marL="0" indent="0">
              <a:buNone/>
            </a:pPr>
            <a:r>
              <a:rPr lang="en-GB" sz="1600" b="1" dirty="0"/>
              <a:t>P4.1 – Task 02 – </a:t>
            </a:r>
            <a:r>
              <a:rPr lang="en-GB" sz="1600" dirty="0"/>
              <a:t>Using three poor alternatives and three international websites that have a similar theme to your 3 sites, evidence and discuss the similarities and differences in the content and design.</a:t>
            </a:r>
          </a:p>
          <a:p>
            <a:pPr marL="0" indent="0">
              <a:buNone/>
            </a:pPr>
            <a:r>
              <a:rPr lang="en-GB" sz="1600" b="1" dirty="0"/>
              <a:t>P4.1 – Task 03 – </a:t>
            </a:r>
            <a:r>
              <a:rPr lang="en-GB" sz="1600" dirty="0"/>
              <a:t>Research current trends in web design and consider their appropriateness.</a:t>
            </a:r>
          </a:p>
          <a:p>
            <a:pPr marL="0" indent="0">
              <a:buNone/>
            </a:pPr>
            <a:r>
              <a:rPr lang="en-GB" sz="1600" b="1" dirty="0"/>
              <a:t>P4.2 – Task 04 – </a:t>
            </a:r>
            <a:r>
              <a:rPr lang="en-GB" sz="1600" dirty="0"/>
              <a:t>Describe the purpose and benefits of using mood boards in website production and using an existing e-commerce website, design 3 </a:t>
            </a:r>
            <a:r>
              <a:rPr lang="en-GB" sz="1600" dirty="0" smtClean="0"/>
              <a:t>Mood boards </a:t>
            </a:r>
            <a:r>
              <a:rPr lang="en-GB" sz="1600" dirty="0"/>
              <a:t>to describe the path to Checking out, Finding Support and Researching product information and comparison.</a:t>
            </a:r>
          </a:p>
          <a:p>
            <a:pPr marL="0" indent="0">
              <a:buNone/>
            </a:pPr>
            <a:r>
              <a:rPr lang="en-GB" sz="1600" b="1" dirty="0"/>
              <a:t>P4.2 – Task 05 - </a:t>
            </a:r>
            <a:r>
              <a:rPr lang="en-GB" sz="1600" dirty="0"/>
              <a:t>Describe the purpose and benefits of using a navigation map in website production and using an existing e-commerce website describe and create a navigation map of its products and services.</a:t>
            </a:r>
          </a:p>
          <a:p>
            <a:pPr marL="0" indent="0">
              <a:buNone/>
            </a:pPr>
            <a:r>
              <a:rPr lang="en-GB" sz="1600" b="1" dirty="0"/>
              <a:t>P4.2 – Task 06 - </a:t>
            </a:r>
            <a:r>
              <a:rPr lang="en-GB" sz="1600" dirty="0"/>
              <a:t>Describe the purpose and benefits of using a </a:t>
            </a:r>
            <a:r>
              <a:rPr lang="en-GB" sz="1600" b="1" dirty="0" smtClean="0"/>
              <a:t>House style </a:t>
            </a:r>
            <a:r>
              <a:rPr lang="en-GB" sz="1600" b="1" dirty="0"/>
              <a:t>Page</a:t>
            </a:r>
            <a:r>
              <a:rPr lang="en-GB" sz="1600" dirty="0"/>
              <a:t> and </a:t>
            </a:r>
            <a:r>
              <a:rPr lang="en-GB" sz="1600" b="1" dirty="0" smtClean="0"/>
              <a:t>Style sheet</a:t>
            </a:r>
            <a:r>
              <a:rPr lang="en-GB" sz="1600" dirty="0" smtClean="0"/>
              <a:t> </a:t>
            </a:r>
            <a:r>
              <a:rPr lang="en-GB" sz="1600" dirty="0"/>
              <a:t>in website production and using an existing e-commerce website describe and create a </a:t>
            </a:r>
            <a:r>
              <a:rPr lang="en-GB" sz="1600" dirty="0" smtClean="0"/>
              <a:t>house style </a:t>
            </a:r>
            <a:r>
              <a:rPr lang="en-GB" sz="1600" dirty="0"/>
              <a:t>diagram of its main user pages.</a:t>
            </a:r>
          </a:p>
          <a:p>
            <a:pPr marL="0" indent="0">
              <a:buNone/>
            </a:pPr>
            <a:r>
              <a:rPr lang="en-GB" sz="1600" b="1" dirty="0"/>
              <a:t>P4.2 – Task 07 - </a:t>
            </a:r>
            <a:r>
              <a:rPr lang="en-GB" sz="1600" dirty="0"/>
              <a:t>Describe the purpose and benefits of using a </a:t>
            </a:r>
            <a:r>
              <a:rPr lang="en-GB" sz="1600" b="1" dirty="0"/>
              <a:t>Storyboards</a:t>
            </a:r>
            <a:r>
              <a:rPr lang="en-GB" sz="1600" dirty="0"/>
              <a:t> in website production and using an existing e-commerce website describe and create a storyboard design of its main user pages</a:t>
            </a:r>
            <a:r>
              <a:rPr lang="en-GB" sz="1600" dirty="0" smtClean="0"/>
              <a:t>.</a:t>
            </a:r>
          </a:p>
          <a:p>
            <a:pPr marL="0" indent="0">
              <a:buNone/>
            </a:pPr>
            <a:r>
              <a:rPr lang="en-GB" sz="1600" b="1" dirty="0"/>
              <a:t>P4.3 – Task 08 - </a:t>
            </a:r>
            <a:r>
              <a:rPr lang="en-GB" sz="1600" dirty="0"/>
              <a:t>Describe the </a:t>
            </a:r>
            <a:r>
              <a:rPr lang="en-GB" sz="1600" b="1" dirty="0"/>
              <a:t>purpose</a:t>
            </a:r>
            <a:r>
              <a:rPr lang="en-GB" sz="1600" dirty="0"/>
              <a:t>, </a:t>
            </a:r>
            <a:r>
              <a:rPr lang="en-GB" sz="1600" b="1" dirty="0"/>
              <a:t>audience</a:t>
            </a:r>
            <a:r>
              <a:rPr lang="en-GB" sz="1600" dirty="0"/>
              <a:t> and </a:t>
            </a:r>
            <a:r>
              <a:rPr lang="en-GB" sz="1600" b="1" dirty="0"/>
              <a:t>user needs </a:t>
            </a:r>
            <a:r>
              <a:rPr lang="en-GB" sz="1600" dirty="0"/>
              <a:t>for your website proposal</a:t>
            </a:r>
            <a:r>
              <a:rPr lang="en-GB" sz="1600" dirty="0" smtClean="0"/>
              <a:t>.</a:t>
            </a:r>
            <a:endParaRPr lang="en-GB" sz="1600" dirty="0"/>
          </a:p>
          <a:p>
            <a:pPr marL="0" indent="0">
              <a:buNone/>
            </a:pPr>
            <a:r>
              <a:rPr lang="en-GB" sz="1600" b="1" dirty="0"/>
              <a:t>M2.1 – Task 09 - </a:t>
            </a:r>
            <a:r>
              <a:rPr lang="en-GB" sz="1600" dirty="0"/>
              <a:t>Describe the </a:t>
            </a:r>
            <a:r>
              <a:rPr lang="en-GB" sz="1600" b="1" dirty="0"/>
              <a:t>Multimedia Content and Interactive Features </a:t>
            </a:r>
            <a:r>
              <a:rPr lang="en-GB" sz="1600" dirty="0"/>
              <a:t>that will need to be included to meet the audience needs and how their inclusion will meet the identified user’s needs</a:t>
            </a:r>
            <a:r>
              <a:rPr lang="en-GB" sz="1600" dirty="0" smtClean="0"/>
              <a:t>.</a:t>
            </a:r>
            <a:endParaRPr lang="en-GB" sz="1600" dirty="0"/>
          </a:p>
        </p:txBody>
      </p:sp>
      <p:sp>
        <p:nvSpPr>
          <p:cNvPr id="2" name="Title 1"/>
          <p:cNvSpPr>
            <a:spLocks noGrp="1"/>
          </p:cNvSpPr>
          <p:nvPr>
            <p:ph type="title"/>
          </p:nvPr>
        </p:nvSpPr>
        <p:spPr>
          <a:xfrm>
            <a:off x="457200" y="-24"/>
            <a:ext cx="8229600" cy="796908"/>
          </a:xfrm>
        </p:spPr>
        <p:txBody>
          <a:bodyPr>
            <a:normAutofit fontScale="90000"/>
          </a:bodyPr>
          <a:lstStyle/>
          <a:p>
            <a:r>
              <a:rPr lang="en-GB" b="1" dirty="0" smtClean="0"/>
              <a:t>Assessment Tasks</a:t>
            </a:r>
            <a:endParaRPr lang="en-US" b="1" dirty="0"/>
          </a:p>
        </p:txBody>
      </p:sp>
    </p:spTree>
    <p:extLst>
      <p:ext uri="{BB962C8B-B14F-4D97-AF65-F5344CB8AC3E}">
        <p14:creationId xmlns:p14="http://schemas.microsoft.com/office/powerpoint/2010/main" val="85573527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4282" y="785794"/>
            <a:ext cx="8643998" cy="4857784"/>
          </a:xfrm>
        </p:spPr>
        <p:txBody>
          <a:bodyPr>
            <a:noAutofit/>
          </a:bodyPr>
          <a:lstStyle/>
          <a:p>
            <a:pPr marL="0" indent="0">
              <a:buNone/>
            </a:pPr>
            <a:r>
              <a:rPr lang="en-GB" sz="1700" b="1" dirty="0"/>
              <a:t>P4.3 – Task 10 -</a:t>
            </a:r>
            <a:r>
              <a:rPr lang="en-GB" sz="1700" dirty="0"/>
              <a:t> Create an action plan explaining exactly what you intend to do and when </a:t>
            </a:r>
            <a:endParaRPr lang="en-GB" sz="1700" dirty="0" smtClean="0"/>
          </a:p>
          <a:p>
            <a:pPr marL="0" indent="0">
              <a:buNone/>
            </a:pPr>
            <a:r>
              <a:rPr lang="en-GB" sz="1700" b="1" dirty="0"/>
              <a:t>M2.2 – Task 11 -</a:t>
            </a:r>
            <a:r>
              <a:rPr lang="en-GB" sz="1700" dirty="0"/>
              <a:t> Create an action plan explaining critically comments and feedback on the completed task with suggested improvements.</a:t>
            </a:r>
            <a:endParaRPr lang="en-US" sz="1700" dirty="0"/>
          </a:p>
          <a:p>
            <a:pPr marL="0" indent="0">
              <a:buNone/>
            </a:pPr>
            <a:r>
              <a:rPr lang="en-GB" sz="1700" b="1" dirty="0"/>
              <a:t>P4.3 – Task 12 -</a:t>
            </a:r>
            <a:r>
              <a:rPr lang="en-GB" sz="1700" dirty="0"/>
              <a:t> Create 3 mood boards explaining how you intend for your customers to navigate from the home page to </a:t>
            </a:r>
            <a:r>
              <a:rPr lang="en-GB" sz="1700" b="1" dirty="0"/>
              <a:t>checkout or booking</a:t>
            </a:r>
            <a:r>
              <a:rPr lang="en-GB" sz="1700" dirty="0"/>
              <a:t>, to </a:t>
            </a:r>
            <a:r>
              <a:rPr lang="en-GB" sz="1700" b="1" dirty="0"/>
              <a:t>user support</a:t>
            </a:r>
            <a:r>
              <a:rPr lang="en-GB" sz="1700" dirty="0"/>
              <a:t> and to </a:t>
            </a:r>
            <a:r>
              <a:rPr lang="en-GB" sz="1700" b="1" dirty="0"/>
              <a:t>search results</a:t>
            </a:r>
            <a:r>
              <a:rPr lang="en-GB" sz="1700" dirty="0"/>
              <a:t>.</a:t>
            </a:r>
          </a:p>
          <a:p>
            <a:pPr marL="0" indent="0">
              <a:buNone/>
            </a:pPr>
            <a:r>
              <a:rPr lang="en-GB" sz="1700" b="1" dirty="0" smtClean="0"/>
              <a:t>M2.2 </a:t>
            </a:r>
            <a:r>
              <a:rPr lang="en-GB" sz="1700" b="1" dirty="0"/>
              <a:t>– Task 13 -</a:t>
            </a:r>
            <a:r>
              <a:rPr lang="en-GB" sz="1700" dirty="0"/>
              <a:t> Create a critical path and alternative set of connections on the mood boards to allow the user to determine their own solution.</a:t>
            </a:r>
            <a:endParaRPr lang="en-US" sz="1700" dirty="0"/>
          </a:p>
          <a:p>
            <a:pPr marL="0" indent="0">
              <a:buNone/>
              <a:defRPr/>
            </a:pPr>
            <a:r>
              <a:rPr lang="en-GB" sz="1700" b="1" dirty="0"/>
              <a:t>P4.3 – Task 14 -</a:t>
            </a:r>
            <a:r>
              <a:rPr lang="en-GB" sz="1700" dirty="0"/>
              <a:t> Create a </a:t>
            </a:r>
            <a:r>
              <a:rPr lang="en-GB" sz="1700" b="1" dirty="0"/>
              <a:t>Site Map </a:t>
            </a:r>
            <a:r>
              <a:rPr lang="en-GB" sz="1700" dirty="0"/>
              <a:t>for your website design. For each page you need to describe its purpose and what it will contain to meet that purpose.</a:t>
            </a:r>
          </a:p>
          <a:p>
            <a:pPr marL="0" indent="0">
              <a:buNone/>
              <a:defRPr/>
            </a:pPr>
            <a:r>
              <a:rPr lang="en-GB" sz="1700" b="1" dirty="0"/>
              <a:t>M2.3 – Task 15 -</a:t>
            </a:r>
            <a:r>
              <a:rPr lang="en-GB" sz="1700" dirty="0"/>
              <a:t> Describe in detail each page’s purpose and what multimedia content it will contain to meet that purpose and audience.</a:t>
            </a:r>
          </a:p>
          <a:p>
            <a:pPr marL="0" indent="0">
              <a:buNone/>
            </a:pPr>
            <a:r>
              <a:rPr lang="en-GB" sz="1700" b="1" dirty="0"/>
              <a:t>P4.3 – Task 16 -</a:t>
            </a:r>
            <a:r>
              <a:rPr lang="en-GB" sz="1700" dirty="0"/>
              <a:t> Illustrate and explain the house style for your website</a:t>
            </a:r>
          </a:p>
          <a:p>
            <a:pPr marL="0" indent="0">
              <a:spcBef>
                <a:spcPct val="50000"/>
              </a:spcBef>
              <a:buNone/>
            </a:pPr>
            <a:r>
              <a:rPr lang="en-GB" sz="1700" b="1" dirty="0">
                <a:latin typeface="Calibri" pitchFamily="34" charset="0"/>
                <a:cs typeface="Calibri" pitchFamily="34" charset="0"/>
              </a:rPr>
              <a:t>M2.4 – Task 17 - </a:t>
            </a:r>
            <a:r>
              <a:rPr lang="en-GB" sz="1700" dirty="0"/>
              <a:t>Illustrate and explain the house style for your website in detail outlining all features that are consistent on every page.</a:t>
            </a:r>
          </a:p>
          <a:p>
            <a:pPr marL="0" indent="0">
              <a:buNone/>
            </a:pPr>
            <a:r>
              <a:rPr lang="en-GB" sz="1700" b="1" dirty="0"/>
              <a:t>P4.3 – Task 18 - </a:t>
            </a:r>
            <a:r>
              <a:rPr lang="en-GB" sz="1700" dirty="0"/>
              <a:t>Describe in detail the Multimedia features you plan to include in your website.  Explain how this will benefit the target audience</a:t>
            </a:r>
            <a:r>
              <a:rPr lang="en-GB" sz="1700" dirty="0" smtClean="0"/>
              <a:t>.</a:t>
            </a:r>
          </a:p>
          <a:p>
            <a:pPr marL="0" indent="0">
              <a:buNone/>
            </a:pPr>
            <a:r>
              <a:rPr lang="en-GB" sz="1700" b="1" dirty="0"/>
              <a:t>P4.3 – Task 19 - </a:t>
            </a:r>
            <a:r>
              <a:rPr lang="en-GB" sz="1700" dirty="0"/>
              <a:t>Describe a detailed sketch diagram of how each page is going to look  like with the House Style </a:t>
            </a:r>
            <a:r>
              <a:rPr lang="en-GB" sz="1700" dirty="0" smtClean="0"/>
              <a:t>identified.</a:t>
            </a:r>
            <a:endParaRPr lang="en-GB" sz="1700" dirty="0"/>
          </a:p>
        </p:txBody>
      </p:sp>
      <p:sp>
        <p:nvSpPr>
          <p:cNvPr id="2" name="Title 1"/>
          <p:cNvSpPr>
            <a:spLocks noGrp="1"/>
          </p:cNvSpPr>
          <p:nvPr>
            <p:ph type="title"/>
          </p:nvPr>
        </p:nvSpPr>
        <p:spPr>
          <a:xfrm>
            <a:off x="457200" y="-24"/>
            <a:ext cx="8229600" cy="796908"/>
          </a:xfrm>
        </p:spPr>
        <p:txBody>
          <a:bodyPr>
            <a:normAutofit fontScale="90000"/>
          </a:bodyPr>
          <a:lstStyle/>
          <a:p>
            <a:r>
              <a:rPr lang="en-GB" b="1" dirty="0" smtClean="0"/>
              <a:t>Assessment Tasks</a:t>
            </a:r>
            <a:endParaRPr lang="en-US" b="1" dirty="0"/>
          </a:p>
        </p:txBody>
      </p:sp>
    </p:spTree>
    <p:extLst>
      <p:ext uri="{BB962C8B-B14F-4D97-AF65-F5344CB8AC3E}">
        <p14:creationId xmlns:p14="http://schemas.microsoft.com/office/powerpoint/2010/main" val="217671336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b="1" dirty="0"/>
              <a:t>Assessment Criteria </a:t>
            </a:r>
            <a:r>
              <a:rPr lang="en-GB" b="1" dirty="0" smtClean="0"/>
              <a:t>P4 and </a:t>
            </a:r>
            <a:r>
              <a:rPr lang="en-GB" b="1" dirty="0"/>
              <a:t>M2 </a:t>
            </a:r>
            <a:endParaRPr lang="en-GB" dirty="0"/>
          </a:p>
        </p:txBody>
      </p:sp>
      <p:sp>
        <p:nvSpPr>
          <p:cNvPr id="3" name="Content Placeholder 2"/>
          <p:cNvSpPr>
            <a:spLocks noGrp="1"/>
          </p:cNvSpPr>
          <p:nvPr>
            <p:ph idx="1"/>
          </p:nvPr>
        </p:nvSpPr>
        <p:spPr>
          <a:xfrm>
            <a:off x="251520" y="1268760"/>
            <a:ext cx="8640960" cy="5328592"/>
          </a:xfrm>
        </p:spPr>
        <p:txBody>
          <a:bodyPr>
            <a:normAutofit fontScale="77500" lnSpcReduction="20000"/>
          </a:bodyPr>
          <a:lstStyle/>
          <a:p>
            <a:r>
              <a:rPr lang="en-GB" dirty="0" smtClean="0"/>
              <a:t>For </a:t>
            </a:r>
            <a:r>
              <a:rPr lang="en-GB" dirty="0"/>
              <a:t>assessment criterion P4, learners must work to an identified brief and clearly identify the purpose of the website and who the target audience is. A scenario can be provided but it is important not to make it too restrictive so it hinders creativity. </a:t>
            </a:r>
          </a:p>
          <a:p>
            <a:r>
              <a:rPr lang="en-GB" dirty="0"/>
              <a:t>Learners should create a specification document which clearly identifies what will be included, the client needs, security, costs and user needs. The learner should create a time plan with appropriate deadlines to follow the design, creation and testing phases of the project. The learner should plan a website of at least eight pages. Designs should include a mood board, navigation map and storyboards. They should clearly show an appropriate method of navigation, details of styles to be used, and at least three multimedia and interactive elements to be incorporated. </a:t>
            </a:r>
          </a:p>
          <a:p>
            <a:r>
              <a:rPr lang="en-GB" i="1" dirty="0"/>
              <a:t>Merit criterion M2 is an extension of P4. The learner must produce annotated designs and layouts for a minimum of eight web pages. Navigation maps should be accurate and storyboards should be detailed and annotated with all elements and assets to be used clearly identified with references to sources, appropriate layouts, links, colour schemes and font styles stated. Learners should ensure they have considered the clients needs carefully and can include in their annotation how their designs meet the identified user’s needs.</a:t>
            </a:r>
            <a:endParaRPr lang="en-GB" dirty="0"/>
          </a:p>
        </p:txBody>
      </p:sp>
    </p:spTree>
    <p:extLst>
      <p:ext uri="{BB962C8B-B14F-4D97-AF65-F5344CB8AC3E}">
        <p14:creationId xmlns:p14="http://schemas.microsoft.com/office/powerpoint/2010/main" val="251435200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88640"/>
            <a:ext cx="8712968" cy="648072"/>
          </a:xfrm>
        </p:spPr>
        <p:txBody>
          <a:bodyPr>
            <a:noAutofit/>
          </a:bodyPr>
          <a:lstStyle/>
          <a:p>
            <a:r>
              <a:rPr lang="en-GB" sz="2800" b="1" dirty="0"/>
              <a:t>LO3 Be able to design </a:t>
            </a:r>
            <a:r>
              <a:rPr lang="en-GB" sz="2800" b="1" dirty="0" smtClean="0"/>
              <a:t>websites – Website Specification </a:t>
            </a:r>
            <a:endParaRPr lang="en-GB" sz="2800" dirty="0"/>
          </a:p>
        </p:txBody>
      </p:sp>
      <p:sp>
        <p:nvSpPr>
          <p:cNvPr id="3" name="Content Placeholder 2"/>
          <p:cNvSpPr>
            <a:spLocks noGrp="1"/>
          </p:cNvSpPr>
          <p:nvPr>
            <p:ph idx="1"/>
          </p:nvPr>
        </p:nvSpPr>
        <p:spPr>
          <a:xfrm>
            <a:off x="251520" y="980728"/>
            <a:ext cx="8640960" cy="5472608"/>
          </a:xfrm>
        </p:spPr>
        <p:txBody>
          <a:bodyPr>
            <a:normAutofit fontScale="85000" lnSpcReduction="20000"/>
          </a:bodyPr>
          <a:lstStyle/>
          <a:p>
            <a:r>
              <a:rPr lang="en-GB" dirty="0" smtClean="0"/>
              <a:t>In order to specify the needs of our website the client would like an analysis of current websites and the similar themes that are present in their production. On </a:t>
            </a:r>
            <a:r>
              <a:rPr lang="en-GB" b="1" dirty="0" smtClean="0"/>
              <a:t>e-commerce sites </a:t>
            </a:r>
            <a:r>
              <a:rPr lang="en-GB" dirty="0" smtClean="0"/>
              <a:t>there is usually shopping baskets, pages of sales details, contact details, selective checkouts etc. that are consistent with this type of site.</a:t>
            </a:r>
          </a:p>
          <a:p>
            <a:r>
              <a:rPr lang="en-GB" dirty="0" smtClean="0"/>
              <a:t>Similarly </a:t>
            </a:r>
            <a:r>
              <a:rPr lang="en-GB" b="1" dirty="0" smtClean="0"/>
              <a:t>educational sites </a:t>
            </a:r>
            <a:r>
              <a:rPr lang="en-GB" dirty="0" smtClean="0"/>
              <a:t>have similar themes, age appropriate content, directed guidance, step by step training rather than a single page theme etc.</a:t>
            </a:r>
          </a:p>
          <a:p>
            <a:r>
              <a:rPr lang="en-GB" b="1" dirty="0" smtClean="0"/>
              <a:t>Promotional sites </a:t>
            </a:r>
            <a:r>
              <a:rPr lang="en-GB" dirty="0" smtClean="0"/>
              <a:t>tend to be more specific to the product, product details, release dates, prices, adaptations, charges. For sites such as film reviews the details tend to be about similar themed films, films the stars have been in the past, release dates, plot lines etc. For Game Release sites, the language is the same, “From the makers of…”</a:t>
            </a:r>
          </a:p>
          <a:p>
            <a:r>
              <a:rPr lang="en-GB" b="1" dirty="0" smtClean="0"/>
              <a:t>P4.1 – Task </a:t>
            </a:r>
            <a:r>
              <a:rPr lang="en-GB" b="1" dirty="0"/>
              <a:t>0</a:t>
            </a:r>
            <a:r>
              <a:rPr lang="en-GB" b="1" dirty="0" smtClean="0"/>
              <a:t>1 – </a:t>
            </a:r>
            <a:r>
              <a:rPr lang="en-GB" dirty="0" smtClean="0"/>
              <a:t>Analyse three websites that have a similar themes, education, promotional or e-commerce, evidence and list with an explanation the recurring content within these categories.</a:t>
            </a:r>
          </a:p>
          <a:p>
            <a:r>
              <a:rPr lang="en-GB" dirty="0" smtClean="0"/>
              <a:t>Think about </a:t>
            </a:r>
            <a:r>
              <a:rPr lang="en-GB" dirty="0"/>
              <a:t>how the structure </a:t>
            </a:r>
            <a:r>
              <a:rPr lang="en-GB" dirty="0" smtClean="0"/>
              <a:t>of the design and the inclusion of content can </a:t>
            </a:r>
            <a:r>
              <a:rPr lang="en-GB" dirty="0"/>
              <a:t>vary based on the different purposes.</a:t>
            </a:r>
            <a:endParaRPr lang="en-GB" dirty="0" smtClean="0"/>
          </a:p>
        </p:txBody>
      </p:sp>
    </p:spTree>
    <p:extLst>
      <p:ext uri="{BB962C8B-B14F-4D97-AF65-F5344CB8AC3E}">
        <p14:creationId xmlns:p14="http://schemas.microsoft.com/office/powerpoint/2010/main" val="425333671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88640"/>
            <a:ext cx="8712968" cy="648072"/>
          </a:xfrm>
        </p:spPr>
        <p:txBody>
          <a:bodyPr>
            <a:noAutofit/>
          </a:bodyPr>
          <a:lstStyle/>
          <a:p>
            <a:r>
              <a:rPr lang="en-GB" sz="2800" b="1" dirty="0"/>
              <a:t>LO3 Be able to design </a:t>
            </a:r>
            <a:r>
              <a:rPr lang="en-GB" sz="2800" b="1" dirty="0" smtClean="0"/>
              <a:t>websites – Website Specification </a:t>
            </a:r>
            <a:endParaRPr lang="en-GB" sz="2800" dirty="0"/>
          </a:p>
        </p:txBody>
      </p:sp>
      <p:sp>
        <p:nvSpPr>
          <p:cNvPr id="3" name="Content Placeholder 2"/>
          <p:cNvSpPr>
            <a:spLocks noGrp="1"/>
          </p:cNvSpPr>
          <p:nvPr>
            <p:ph idx="1"/>
          </p:nvPr>
        </p:nvSpPr>
        <p:spPr>
          <a:xfrm>
            <a:off x="251520" y="980728"/>
            <a:ext cx="8640960" cy="5472608"/>
          </a:xfrm>
        </p:spPr>
        <p:txBody>
          <a:bodyPr>
            <a:normAutofit fontScale="77500" lnSpcReduction="20000"/>
          </a:bodyPr>
          <a:lstStyle/>
          <a:p>
            <a:r>
              <a:rPr lang="en-GB" dirty="0" smtClean="0"/>
              <a:t>In terms of client demographics, the international versions of your reviewed websites will be different. Coca Cola global will house the same information such as pricing as Coca Cola UK. The language used will be different, the terms, the client. For most international sites the target audience is suppliers, those with industry knowledge, those with a link to the business that needs something from the company that the UK version is unlikely to hold. Loom at the customer information on </a:t>
            </a:r>
            <a:r>
              <a:rPr lang="en-GB" dirty="0" err="1" smtClean="0"/>
              <a:t>Topshop</a:t>
            </a:r>
            <a:r>
              <a:rPr lang="en-GB" dirty="0" smtClean="0"/>
              <a:t> and compare it to Arcadia, look at Ben and Jerry’s and compare it to Unilever, </a:t>
            </a:r>
            <a:r>
              <a:rPr lang="en-GB" dirty="0" err="1" smtClean="0"/>
              <a:t>Beechams</a:t>
            </a:r>
            <a:r>
              <a:rPr lang="en-GB" dirty="0" smtClean="0"/>
              <a:t> site compared to </a:t>
            </a:r>
            <a:r>
              <a:rPr lang="en-GB" dirty="0" err="1" smtClean="0"/>
              <a:t>Glaxo</a:t>
            </a:r>
            <a:r>
              <a:rPr lang="en-GB" dirty="0" smtClean="0"/>
              <a:t> Smith-Kline </a:t>
            </a:r>
            <a:r>
              <a:rPr lang="en-GB" dirty="0" err="1" smtClean="0"/>
              <a:t>Wellcome</a:t>
            </a:r>
            <a:r>
              <a:rPr lang="en-GB" dirty="0" smtClean="0"/>
              <a:t>.</a:t>
            </a:r>
          </a:p>
          <a:p>
            <a:r>
              <a:rPr lang="en-GB" dirty="0" smtClean="0"/>
              <a:t>Similarly poorly designed, less professional versions of your companies rivals will have a lot of similarities and differences to </a:t>
            </a:r>
            <a:r>
              <a:rPr lang="en-GB" dirty="0"/>
              <a:t>your chosen companies. It </a:t>
            </a:r>
            <a:r>
              <a:rPr lang="en-GB" dirty="0" smtClean="0"/>
              <a:t>might be the colour scheme, the layout, the ease of use, the reduced product range.</a:t>
            </a:r>
          </a:p>
          <a:p>
            <a:r>
              <a:rPr lang="en-GB" b="1" dirty="0" smtClean="0"/>
              <a:t>P4.1 – Task 0</a:t>
            </a:r>
            <a:r>
              <a:rPr lang="en-GB" b="1" dirty="0"/>
              <a:t>2</a:t>
            </a:r>
            <a:r>
              <a:rPr lang="en-GB" b="1" dirty="0" smtClean="0"/>
              <a:t> – </a:t>
            </a:r>
            <a:r>
              <a:rPr lang="en-GB" dirty="0" smtClean="0"/>
              <a:t>Using three poor alternatives and three international websites that have a similar theme to your 3 sites, evidence and discuss the similarities and differences in the content and design.</a:t>
            </a:r>
          </a:p>
          <a:p>
            <a:r>
              <a:rPr lang="en-GB" dirty="0" smtClean="0"/>
              <a:t>Think about </a:t>
            </a:r>
            <a:r>
              <a:rPr lang="en-GB" dirty="0"/>
              <a:t>how the structure </a:t>
            </a:r>
            <a:r>
              <a:rPr lang="en-GB" dirty="0" smtClean="0"/>
              <a:t>of the design and the inclusion of content can </a:t>
            </a:r>
            <a:r>
              <a:rPr lang="en-GB" dirty="0"/>
              <a:t>vary based on the different purposes.</a:t>
            </a:r>
            <a:endParaRPr lang="en-GB" dirty="0" smtClean="0"/>
          </a:p>
        </p:txBody>
      </p:sp>
    </p:spTree>
    <p:extLst>
      <p:ext uri="{BB962C8B-B14F-4D97-AF65-F5344CB8AC3E}">
        <p14:creationId xmlns:p14="http://schemas.microsoft.com/office/powerpoint/2010/main" val="322536205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88640"/>
            <a:ext cx="8640960" cy="576064"/>
          </a:xfrm>
        </p:spPr>
        <p:txBody>
          <a:bodyPr>
            <a:noAutofit/>
          </a:bodyPr>
          <a:lstStyle/>
          <a:p>
            <a:r>
              <a:rPr lang="en-GB" sz="3200" b="1" dirty="0"/>
              <a:t>LO3 Be able to design websites – Website </a:t>
            </a:r>
            <a:r>
              <a:rPr lang="en-GB" sz="3200" b="1" dirty="0" smtClean="0"/>
              <a:t>trends</a:t>
            </a:r>
            <a:endParaRPr lang="en-GB" sz="2800" dirty="0"/>
          </a:p>
        </p:txBody>
      </p:sp>
      <p:sp>
        <p:nvSpPr>
          <p:cNvPr id="3" name="Content Placeholder 2"/>
          <p:cNvSpPr>
            <a:spLocks noGrp="1"/>
          </p:cNvSpPr>
          <p:nvPr>
            <p:ph idx="1"/>
          </p:nvPr>
        </p:nvSpPr>
        <p:spPr>
          <a:xfrm>
            <a:off x="251520" y="980728"/>
            <a:ext cx="8640960" cy="5616624"/>
          </a:xfrm>
        </p:spPr>
        <p:txBody>
          <a:bodyPr>
            <a:normAutofit fontScale="77500" lnSpcReduction="20000"/>
          </a:bodyPr>
          <a:lstStyle/>
          <a:p>
            <a:r>
              <a:rPr lang="en-GB" dirty="0" smtClean="0"/>
              <a:t>They say that the internet changes all the time but these trends tend to be subtle. Game sites when they first started were all about hints and tips, compliments of the magazines that were distributed but in recent times game sites have replaced magazines to centre on one form of content for the user. Game trailers for instance corners the market in videos, </a:t>
            </a:r>
            <a:r>
              <a:rPr lang="en-GB" dirty="0" err="1" smtClean="0"/>
              <a:t>Gamehub</a:t>
            </a:r>
            <a:r>
              <a:rPr lang="en-GB" dirty="0" smtClean="0"/>
              <a:t> on game support, Joystiq.com on reviews.</a:t>
            </a:r>
          </a:p>
          <a:p>
            <a:r>
              <a:rPr lang="en-GB" dirty="0" smtClean="0"/>
              <a:t>Similarly technical magazines such as 3DWorld used their site as a compliment to their publishing but now uses their site for content now available in the magazine. Facebook was designed for personal use and is now a focus for business promotion, IMDB was there for information and is now used as movie promotion and industry database access. Some sites are the same as they have ever been, eBay for selling, Amazon and Game for purchasing, Microsoft for user support and content.</a:t>
            </a:r>
          </a:p>
          <a:p>
            <a:r>
              <a:rPr lang="en-GB" b="1" dirty="0"/>
              <a:t>P4.1 – Task </a:t>
            </a:r>
            <a:r>
              <a:rPr lang="en-GB" b="1" dirty="0" smtClean="0"/>
              <a:t>03 </a:t>
            </a:r>
            <a:r>
              <a:rPr lang="en-GB" b="1" dirty="0"/>
              <a:t>– </a:t>
            </a:r>
            <a:r>
              <a:rPr lang="en-GB" dirty="0" smtClean="0"/>
              <a:t>Research </a:t>
            </a:r>
            <a:r>
              <a:rPr lang="en-GB" dirty="0"/>
              <a:t>current trends in web design and consider their </a:t>
            </a:r>
            <a:r>
              <a:rPr lang="en-GB" dirty="0" smtClean="0"/>
              <a:t>appropriateness.</a:t>
            </a:r>
          </a:p>
          <a:p>
            <a:r>
              <a:rPr lang="en-GB" dirty="0" smtClean="0"/>
              <a:t>In this analysis </a:t>
            </a:r>
            <a:r>
              <a:rPr lang="en-GB" dirty="0"/>
              <a:t>consider </a:t>
            </a:r>
            <a:r>
              <a:rPr lang="en-GB" dirty="0" smtClean="0"/>
              <a:t>for </a:t>
            </a:r>
            <a:r>
              <a:rPr lang="en-GB" dirty="0"/>
              <a:t>each site what the needs of the client, and the user might be, as well as looking at methods of </a:t>
            </a:r>
            <a:r>
              <a:rPr lang="en-GB" dirty="0" smtClean="0"/>
              <a:t>interactivity used by these sites to gain the customers appeal.</a:t>
            </a:r>
            <a:endParaRPr lang="en-GB" dirty="0"/>
          </a:p>
        </p:txBody>
      </p:sp>
    </p:spTree>
    <p:extLst>
      <p:ext uri="{BB962C8B-B14F-4D97-AF65-F5344CB8AC3E}">
        <p14:creationId xmlns:p14="http://schemas.microsoft.com/office/powerpoint/2010/main" val="404722236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88640"/>
            <a:ext cx="8640960" cy="576064"/>
          </a:xfrm>
        </p:spPr>
        <p:txBody>
          <a:bodyPr>
            <a:noAutofit/>
          </a:bodyPr>
          <a:lstStyle/>
          <a:p>
            <a:r>
              <a:rPr lang="en-GB" sz="2800" b="1" dirty="0"/>
              <a:t>LO3 Be able to design websites – Website </a:t>
            </a:r>
            <a:r>
              <a:rPr lang="en-GB" sz="2800" b="1" dirty="0" smtClean="0"/>
              <a:t>production tools</a:t>
            </a:r>
            <a:endParaRPr lang="en-GB" sz="2400" dirty="0"/>
          </a:p>
        </p:txBody>
      </p:sp>
      <p:sp>
        <p:nvSpPr>
          <p:cNvPr id="3" name="Content Placeholder 2"/>
          <p:cNvSpPr>
            <a:spLocks noGrp="1"/>
          </p:cNvSpPr>
          <p:nvPr>
            <p:ph idx="1"/>
          </p:nvPr>
        </p:nvSpPr>
        <p:spPr>
          <a:xfrm>
            <a:off x="251520" y="980728"/>
            <a:ext cx="8640960" cy="4968552"/>
          </a:xfrm>
        </p:spPr>
        <p:txBody>
          <a:bodyPr>
            <a:normAutofit fontScale="92500" lnSpcReduction="20000"/>
          </a:bodyPr>
          <a:lstStyle/>
          <a:p>
            <a:r>
              <a:rPr lang="en-GB" dirty="0" smtClean="0"/>
              <a:t>Clients expect results and usually do not consider what it takes to get there. The different methods of designing is there for the website designer to prepare those results. There are design tools that are sued to benefit the designer specifically is the website plan changes or the user requires additional materials or content.</a:t>
            </a:r>
          </a:p>
          <a:p>
            <a:r>
              <a:rPr lang="en-GB" b="1" dirty="0" smtClean="0"/>
              <a:t>Mood boards</a:t>
            </a:r>
            <a:r>
              <a:rPr lang="en-GB" dirty="0" smtClean="0"/>
              <a:t> consider how information flows, how the user gets from the starting page to the conclusion of their search making use of alternative pathways to find that information. They give rise to ideas, allow the designer to add additional content to the design and link it through critical </a:t>
            </a:r>
            <a:r>
              <a:rPr lang="en-GB" dirty="0" err="1" smtClean="0"/>
              <a:t>pathing</a:t>
            </a:r>
            <a:r>
              <a:rPr lang="en-GB" dirty="0" smtClean="0"/>
              <a:t>.</a:t>
            </a:r>
          </a:p>
          <a:p>
            <a:r>
              <a:rPr lang="en-GB" b="1" dirty="0" smtClean="0"/>
              <a:t>P4.2 – Task 04 – </a:t>
            </a:r>
            <a:r>
              <a:rPr lang="en-GB" dirty="0" smtClean="0"/>
              <a:t>Describe the purpose and benefits of </a:t>
            </a:r>
            <a:r>
              <a:rPr lang="en-GB" dirty="0"/>
              <a:t>using mood </a:t>
            </a:r>
            <a:r>
              <a:rPr lang="en-GB" dirty="0" smtClean="0"/>
              <a:t>boards in website production and using an </a:t>
            </a:r>
            <a:r>
              <a:rPr lang="en-GB" dirty="0"/>
              <a:t>existing </a:t>
            </a:r>
            <a:r>
              <a:rPr lang="en-GB" dirty="0" smtClean="0"/>
              <a:t>e-commerce website, design 3 </a:t>
            </a:r>
            <a:r>
              <a:rPr lang="en-GB" dirty="0" err="1" smtClean="0"/>
              <a:t>Moodboards</a:t>
            </a:r>
            <a:r>
              <a:rPr lang="en-GB" dirty="0" smtClean="0"/>
              <a:t> to describe the path to Checking out, Finding Support and Researching product information and comparison.</a:t>
            </a:r>
          </a:p>
          <a:p>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817432533"/>
              </p:ext>
            </p:extLst>
          </p:nvPr>
        </p:nvGraphicFramePr>
        <p:xfrm>
          <a:off x="251520" y="6154504"/>
          <a:ext cx="8712969" cy="370840"/>
        </p:xfrm>
        <a:graphic>
          <a:graphicData uri="http://schemas.openxmlformats.org/drawingml/2006/table">
            <a:tbl>
              <a:tblPr firstRow="1" bandRow="1">
                <a:tableStyleId>{5C22544A-7EE6-4342-B048-85BDC9FD1C3A}</a:tableStyleId>
              </a:tblPr>
              <a:tblGrid>
                <a:gridCol w="1512168"/>
                <a:gridCol w="1872208"/>
                <a:gridCol w="5328593"/>
              </a:tblGrid>
              <a:tr h="370840">
                <a:tc>
                  <a:txBody>
                    <a:bodyPr/>
                    <a:lstStyle/>
                    <a:p>
                      <a:pPr algn="ctr"/>
                      <a:r>
                        <a:rPr lang="en-GB" sz="1600" dirty="0" smtClean="0"/>
                        <a:t>Checking out</a:t>
                      </a:r>
                      <a:endParaRPr lang="en-GB" sz="1600" dirty="0"/>
                    </a:p>
                  </a:txBody>
                  <a:tcPr/>
                </a:tc>
                <a:tc>
                  <a:txBody>
                    <a:bodyPr/>
                    <a:lstStyle/>
                    <a:p>
                      <a:pPr algn="ctr"/>
                      <a:r>
                        <a:rPr lang="en-GB" sz="1600" dirty="0" smtClean="0"/>
                        <a:t>Finding Support </a:t>
                      </a:r>
                      <a:endParaRPr lang="en-GB" sz="1600" dirty="0"/>
                    </a:p>
                  </a:txBody>
                  <a:tcPr/>
                </a:tc>
                <a:tc>
                  <a:txBody>
                    <a:bodyPr/>
                    <a:lstStyle/>
                    <a:p>
                      <a:pPr algn="ctr"/>
                      <a:r>
                        <a:rPr lang="en-GB" sz="1600" dirty="0" smtClean="0"/>
                        <a:t>Researching product information and comparison</a:t>
                      </a:r>
                      <a:endParaRPr lang="en-GB" sz="1600" dirty="0"/>
                    </a:p>
                  </a:txBody>
                  <a:tcPr/>
                </a:tc>
              </a:tr>
            </a:tbl>
          </a:graphicData>
        </a:graphic>
      </p:graphicFrame>
    </p:spTree>
    <p:extLst>
      <p:ext uri="{BB962C8B-B14F-4D97-AF65-F5344CB8AC3E}">
        <p14:creationId xmlns:p14="http://schemas.microsoft.com/office/powerpoint/2010/main" val="139218911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88640"/>
            <a:ext cx="8640960" cy="576064"/>
          </a:xfrm>
        </p:spPr>
        <p:txBody>
          <a:bodyPr>
            <a:noAutofit/>
          </a:bodyPr>
          <a:lstStyle/>
          <a:p>
            <a:r>
              <a:rPr lang="en-GB" sz="2800" b="1" dirty="0"/>
              <a:t>LO3 Be able to design websites – Website </a:t>
            </a:r>
            <a:r>
              <a:rPr lang="en-GB" sz="2800" b="1" dirty="0" smtClean="0"/>
              <a:t>production tools</a:t>
            </a:r>
            <a:endParaRPr lang="en-GB" sz="2400" dirty="0"/>
          </a:p>
        </p:txBody>
      </p:sp>
      <p:sp>
        <p:nvSpPr>
          <p:cNvPr id="3" name="Content Placeholder 2"/>
          <p:cNvSpPr>
            <a:spLocks noGrp="1"/>
          </p:cNvSpPr>
          <p:nvPr>
            <p:ph idx="1"/>
          </p:nvPr>
        </p:nvSpPr>
        <p:spPr>
          <a:xfrm>
            <a:off x="251520" y="980728"/>
            <a:ext cx="8640960" cy="5544616"/>
          </a:xfrm>
        </p:spPr>
        <p:txBody>
          <a:bodyPr>
            <a:normAutofit fontScale="92500"/>
          </a:bodyPr>
          <a:lstStyle/>
          <a:p>
            <a:r>
              <a:rPr lang="en-GB" b="1" dirty="0" smtClean="0"/>
              <a:t>Navigation Maps</a:t>
            </a:r>
            <a:r>
              <a:rPr lang="en-GB" dirty="0" smtClean="0"/>
              <a:t> consider how a website is structured, the hierarchy of needs and how each page of a website links to other pages. They also show how the user needs to navigate in order to find information in a logical form rather than leaping straight on the page without history.</a:t>
            </a:r>
          </a:p>
          <a:p>
            <a:r>
              <a:rPr lang="en-GB" dirty="0" smtClean="0"/>
              <a:t>Too many links on the home page can be confusing to the user and makes the website less professional. Having links to everywhere on a homepage is similar to every book in a library sorted in alphabetical order. The user needs to be guided to a page and maintain a themed search from within a site.</a:t>
            </a:r>
          </a:p>
          <a:p>
            <a:r>
              <a:rPr lang="en-GB" b="1" dirty="0" smtClean="0"/>
              <a:t>P4.2 – Task 05 - </a:t>
            </a:r>
            <a:r>
              <a:rPr lang="en-GB" dirty="0"/>
              <a:t>Describe the purpose and benefits of using </a:t>
            </a:r>
            <a:r>
              <a:rPr lang="en-GB" dirty="0" smtClean="0"/>
              <a:t>a navigation map </a:t>
            </a:r>
            <a:r>
              <a:rPr lang="en-GB" dirty="0"/>
              <a:t>in website production and using an existing e-commerce website </a:t>
            </a:r>
            <a:r>
              <a:rPr lang="en-GB" dirty="0" smtClean="0"/>
              <a:t>describe and create a navigation map of its products and services.</a:t>
            </a:r>
            <a:endParaRPr lang="en-GB" dirty="0"/>
          </a:p>
        </p:txBody>
      </p:sp>
    </p:spTree>
    <p:extLst>
      <p:ext uri="{BB962C8B-B14F-4D97-AF65-F5344CB8AC3E}">
        <p14:creationId xmlns:p14="http://schemas.microsoft.com/office/powerpoint/2010/main" val="294796885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88640"/>
            <a:ext cx="8640960" cy="576064"/>
          </a:xfrm>
        </p:spPr>
        <p:txBody>
          <a:bodyPr>
            <a:noAutofit/>
          </a:bodyPr>
          <a:lstStyle/>
          <a:p>
            <a:r>
              <a:rPr lang="en-GB" sz="2800" b="1" dirty="0"/>
              <a:t>LO3 Be able to design websites – Website </a:t>
            </a:r>
            <a:r>
              <a:rPr lang="en-GB" sz="2800" b="1" dirty="0" smtClean="0"/>
              <a:t>production tools</a:t>
            </a:r>
            <a:endParaRPr lang="en-GB" sz="2400" dirty="0"/>
          </a:p>
        </p:txBody>
      </p:sp>
      <p:sp>
        <p:nvSpPr>
          <p:cNvPr id="3" name="Content Placeholder 2"/>
          <p:cNvSpPr>
            <a:spLocks noGrp="1"/>
          </p:cNvSpPr>
          <p:nvPr>
            <p:ph idx="1"/>
          </p:nvPr>
        </p:nvSpPr>
        <p:spPr>
          <a:xfrm>
            <a:off x="251520" y="980728"/>
            <a:ext cx="8640960" cy="5544616"/>
          </a:xfrm>
        </p:spPr>
        <p:txBody>
          <a:bodyPr>
            <a:normAutofit fontScale="77500" lnSpcReduction="20000"/>
          </a:bodyPr>
          <a:lstStyle/>
          <a:p>
            <a:r>
              <a:rPr lang="en-GB" dirty="0" smtClean="0"/>
              <a:t>A </a:t>
            </a:r>
            <a:r>
              <a:rPr lang="en-GB" b="1" dirty="0" err="1" smtClean="0"/>
              <a:t>Housestyle</a:t>
            </a:r>
            <a:r>
              <a:rPr lang="en-GB" b="1" dirty="0" smtClean="0"/>
              <a:t> page and </a:t>
            </a:r>
            <a:r>
              <a:rPr lang="en-GB" b="1" dirty="0" err="1" smtClean="0"/>
              <a:t>stylesheet</a:t>
            </a:r>
            <a:r>
              <a:rPr lang="en-GB" dirty="0" smtClean="0"/>
              <a:t> is the main basis of a companies consistent website design. It allows the user to expect where things will be, how to navigate, how to rely on consistency to find things. For a company it is how they add more content with the least amount of work. Why redesign the page, set up the fonts, start from a blank canvas every time a new page is added. If Amazon want to create a site for North Korea, it would use the same design and template it has for America or France, the same colour scheme, the same layout, the same menus, the same logo, fonts, sizes, colours, the same accessibility options and CSS styles. Only the language and product base will need to change. And if they have a new product range, copy and paste, add a link and upload, done.</a:t>
            </a:r>
          </a:p>
          <a:p>
            <a:r>
              <a:rPr lang="en-GB" dirty="0" smtClean="0"/>
              <a:t>Look at any good website and you will see that they have a consistency in terms of designs right down to the number of columns used and site map links.</a:t>
            </a:r>
          </a:p>
          <a:p>
            <a:r>
              <a:rPr lang="en-GB" b="1" dirty="0"/>
              <a:t>P4.2 – Task </a:t>
            </a:r>
            <a:r>
              <a:rPr lang="en-GB" b="1" dirty="0" smtClean="0"/>
              <a:t>06 </a:t>
            </a:r>
            <a:r>
              <a:rPr lang="en-GB" b="1" dirty="0"/>
              <a:t>- </a:t>
            </a:r>
            <a:r>
              <a:rPr lang="en-GB" dirty="0"/>
              <a:t>Describe the purpose and benefits of using a </a:t>
            </a:r>
            <a:r>
              <a:rPr lang="en-GB" b="1" dirty="0" err="1" smtClean="0"/>
              <a:t>Housestyle</a:t>
            </a:r>
            <a:r>
              <a:rPr lang="en-GB" b="1" dirty="0" smtClean="0"/>
              <a:t> Page</a:t>
            </a:r>
            <a:r>
              <a:rPr lang="en-GB" dirty="0" smtClean="0"/>
              <a:t> and </a:t>
            </a:r>
            <a:r>
              <a:rPr lang="en-GB" b="1" dirty="0" err="1" smtClean="0"/>
              <a:t>Stylesheet</a:t>
            </a:r>
            <a:r>
              <a:rPr lang="en-GB" dirty="0" smtClean="0"/>
              <a:t> </a:t>
            </a:r>
            <a:r>
              <a:rPr lang="en-GB" dirty="0"/>
              <a:t>in website production and using an existing e-commerce website describe and create a </a:t>
            </a:r>
            <a:r>
              <a:rPr lang="en-GB" dirty="0" err="1" smtClean="0"/>
              <a:t>housestyle</a:t>
            </a:r>
            <a:r>
              <a:rPr lang="en-GB" dirty="0" smtClean="0"/>
              <a:t> diagram </a:t>
            </a:r>
            <a:r>
              <a:rPr lang="en-GB" dirty="0"/>
              <a:t>of its </a:t>
            </a:r>
            <a:r>
              <a:rPr lang="en-GB" dirty="0" smtClean="0"/>
              <a:t>main user pages.</a:t>
            </a:r>
          </a:p>
          <a:p>
            <a:r>
              <a:rPr lang="en-GB" dirty="0" smtClean="0"/>
              <a:t>In the description you need to mention, font, size, colour, location of elements, logo, inclusion of site map, column layout, accessibility options, navigation buttons and menus.</a:t>
            </a:r>
            <a:endParaRPr lang="en-GB" dirty="0"/>
          </a:p>
        </p:txBody>
      </p:sp>
    </p:spTree>
    <p:extLst>
      <p:ext uri="{BB962C8B-B14F-4D97-AF65-F5344CB8AC3E}">
        <p14:creationId xmlns:p14="http://schemas.microsoft.com/office/powerpoint/2010/main" val="300326694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415</TotalTime>
  <Words>4001</Words>
  <Application>Microsoft Office PowerPoint</Application>
  <PresentationFormat>On-screen Show (4:3)</PresentationFormat>
  <Paragraphs>275</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Flow</vt:lpstr>
      <vt:lpstr>LO3 - Design websites</vt:lpstr>
      <vt:lpstr>Assessment Criteria</vt:lpstr>
      <vt:lpstr>Assessment Criteria P4 and M2 </vt:lpstr>
      <vt:lpstr>LO3 Be able to design websites – Website Specification </vt:lpstr>
      <vt:lpstr>LO3 Be able to design websites – Website Specification </vt:lpstr>
      <vt:lpstr>LO3 Be able to design websites – Website trends</vt:lpstr>
      <vt:lpstr>LO3 Be able to design websites – Website production tools</vt:lpstr>
      <vt:lpstr>LO3 Be able to design websites – Website production tools</vt:lpstr>
      <vt:lpstr>LO3 Be able to design websites – Website production tools</vt:lpstr>
      <vt:lpstr>LO3 Be able to design websites – Website production tools</vt:lpstr>
      <vt:lpstr>LO3 Be able to design websites – Website Specification </vt:lpstr>
      <vt:lpstr>Areas to Cover</vt:lpstr>
      <vt:lpstr>LO3 Be able to design websites – Website Purpose and Audience</vt:lpstr>
      <vt:lpstr>LO3 Be able to design websites – Action Plan</vt:lpstr>
      <vt:lpstr>LO3 Be able to design websites – Mood Boards</vt:lpstr>
      <vt:lpstr>LO3 Be able to design websites – Site Plan</vt:lpstr>
      <vt:lpstr>LO3 - Be able to design websites – House Style</vt:lpstr>
      <vt:lpstr>LO3 - Be able to design websites – Multimedia Content</vt:lpstr>
      <vt:lpstr>LO3 - Be able to design websites – Page Plans</vt:lpstr>
      <vt:lpstr>Assessment Tasks</vt:lpstr>
      <vt:lpstr>Assessment Tasks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Stephen Rafferty</dc:creator>
  <cp:lastModifiedBy>Stephen Rafferty</cp:lastModifiedBy>
  <cp:revision>32</cp:revision>
  <dcterms:created xsi:type="dcterms:W3CDTF">2013-06-14T08:06:02Z</dcterms:created>
  <dcterms:modified xsi:type="dcterms:W3CDTF">2013-08-05T17:31:02Z</dcterms:modified>
</cp:coreProperties>
</file>